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50"/>
  </p:notesMasterIdLst>
  <p:handoutMasterIdLst>
    <p:handoutMasterId r:id="rId51"/>
  </p:handoutMasterIdLst>
  <p:sldIdLst>
    <p:sldId id="257" r:id="rId4"/>
    <p:sldId id="316" r:id="rId5"/>
    <p:sldId id="319" r:id="rId6"/>
    <p:sldId id="321" r:id="rId7"/>
    <p:sldId id="269" r:id="rId8"/>
    <p:sldId id="270" r:id="rId9"/>
    <p:sldId id="323" r:id="rId10"/>
    <p:sldId id="368" r:id="rId11"/>
    <p:sldId id="282" r:id="rId12"/>
    <p:sldId id="332" r:id="rId13"/>
    <p:sldId id="279" r:id="rId14"/>
    <p:sldId id="292" r:id="rId15"/>
    <p:sldId id="353" r:id="rId16"/>
    <p:sldId id="350" r:id="rId17"/>
    <p:sldId id="351" r:id="rId18"/>
    <p:sldId id="354" r:id="rId19"/>
    <p:sldId id="355" r:id="rId20"/>
    <p:sldId id="357" r:id="rId21"/>
    <p:sldId id="358" r:id="rId22"/>
    <p:sldId id="363" r:id="rId23"/>
    <p:sldId id="359" r:id="rId24"/>
    <p:sldId id="360" r:id="rId25"/>
    <p:sldId id="298" r:id="rId26"/>
    <p:sldId id="299" r:id="rId27"/>
    <p:sldId id="300" r:id="rId28"/>
    <p:sldId id="301" r:id="rId29"/>
    <p:sldId id="302" r:id="rId30"/>
    <p:sldId id="303" r:id="rId31"/>
    <p:sldId id="304" r:id="rId32"/>
    <p:sldId id="365" r:id="rId33"/>
    <p:sldId id="366" r:id="rId34"/>
    <p:sldId id="367" r:id="rId35"/>
    <p:sldId id="347" r:id="rId36"/>
    <p:sldId id="338" r:id="rId37"/>
    <p:sldId id="306" r:id="rId38"/>
    <p:sldId id="280" r:id="rId39"/>
    <p:sldId id="361" r:id="rId40"/>
    <p:sldId id="308" r:id="rId41"/>
    <p:sldId id="309" r:id="rId42"/>
    <p:sldId id="310" r:id="rId43"/>
    <p:sldId id="311" r:id="rId44"/>
    <p:sldId id="312" r:id="rId45"/>
    <p:sldId id="313" r:id="rId46"/>
    <p:sldId id="370" r:id="rId47"/>
    <p:sldId id="369" r:id="rId48"/>
    <p:sldId id="314" r:id="rId4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2F52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434" autoAdjust="0"/>
    <p:restoredTop sz="94686" autoAdjust="0"/>
  </p:normalViewPr>
  <p:slideViewPr>
    <p:cSldViewPr>
      <p:cViewPr>
        <p:scale>
          <a:sx n="100" d="100"/>
          <a:sy n="100" d="100"/>
        </p:scale>
        <p:origin x="-72"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452"/>
    </p:cViewPr>
  </p:sorterViewPr>
  <p:notesViewPr>
    <p:cSldViewPr>
      <p:cViewPr varScale="1">
        <p:scale>
          <a:sx n="58" d="100"/>
          <a:sy n="58" d="100"/>
        </p:scale>
        <p:origin x="-2064"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handoutMaster" Target="handoutMasters/handoutMaster1.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B27E43CE-910F-4C4D-B7E2-D441E0D75B97}" type="datetimeFigureOut">
              <a:rPr lang="en-US"/>
              <a:pPr>
                <a:defRPr/>
              </a:pPr>
              <a:t>10/25/2012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FC967254-56C9-47DB-AB56-F3553213DA6B}" type="slidenum">
              <a:rPr lang="en-US"/>
              <a:pPr>
                <a:defRPr/>
              </a:pPr>
              <a:t>‹#›</a:t>
            </a:fld>
            <a:endParaRPr lang="en-US"/>
          </a:p>
        </p:txBody>
      </p:sp>
    </p:spTree>
    <p:extLst>
      <p:ext uri="{BB962C8B-B14F-4D97-AF65-F5344CB8AC3E}">
        <p14:creationId xmlns:p14="http://schemas.microsoft.com/office/powerpoint/2010/main" val="28198287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3789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lvl1pPr>
          </a:lstStyle>
          <a:p>
            <a:pPr>
              <a:defRPr/>
            </a:pPr>
            <a:fld id="{761BB664-FF5B-487F-A5FC-8AAE3D9F0E55}" type="slidenum">
              <a:rPr lang="en-US"/>
              <a:pPr>
                <a:defRPr/>
              </a:pPr>
              <a:t>‹#›</a:t>
            </a:fld>
            <a:endParaRPr lang="en-US"/>
          </a:p>
        </p:txBody>
      </p:sp>
    </p:spTree>
    <p:extLst>
      <p:ext uri="{BB962C8B-B14F-4D97-AF65-F5344CB8AC3E}">
        <p14:creationId xmlns:p14="http://schemas.microsoft.com/office/powerpoint/2010/main" val="41514686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miter lim="800000"/>
            <a:headEnd/>
            <a:tailEnd/>
          </a:ln>
        </p:spPr>
        <p:txBody>
          <a:bodyPr/>
          <a:lstStyle/>
          <a:p>
            <a:fld id="{504E776E-8625-4C88-B1A5-9298CB25E2DF}" type="slidenum">
              <a:rPr lang="en-US" smtClean="0"/>
              <a:pPr/>
              <a:t>1</a:t>
            </a:fld>
            <a:endParaRPr lang="en-US" smtClean="0"/>
          </a:p>
        </p:txBody>
      </p:sp>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p:spPr>
        <p:txBody>
          <a:bodyPr lIns="91435" tIns="45718" rIns="91435" bIns="45718"/>
          <a:lstStyle/>
          <a:p>
            <a:pPr defTabSz="457200" eaLnBrk="1" hangingPunct="1">
              <a:spcBef>
                <a:spcPct val="0"/>
              </a:spcBef>
            </a:pPr>
            <a:r>
              <a:rPr lang="en-US" i="1" smtClean="0"/>
              <a:t>When you speak in public, you should aim for a style that's natural for you. (This will help calm your nerves, for one thing). So remember, the “comments” suggestions in the basic PowerPoint are just one option, to get you started.  Replace them with examples from your own practice, to weave in our industry’s “best practice” message with a reminder that you practice what you preach.</a:t>
            </a:r>
            <a:endParaRPr lang="en-US" smtClean="0"/>
          </a:p>
          <a:p>
            <a:pPr defTabSz="457200" eaLnBrk="1" hangingPunct="1">
              <a:spcBef>
                <a:spcPct val="0"/>
              </a:spcBef>
            </a:pPr>
            <a:r>
              <a:rPr lang="en-US" smtClean="0"/>
              <a:t>FIRST THINGS FIRST: THE TITLE!</a:t>
            </a:r>
          </a:p>
          <a:p>
            <a:pPr defTabSz="457200" eaLnBrk="1" hangingPunct="1">
              <a:spcBef>
                <a:spcPct val="0"/>
              </a:spcBef>
            </a:pPr>
            <a:r>
              <a:rPr lang="en-US" smtClean="0"/>
              <a:t>CRAFT A TITLE TO FIT YOUR AUDIENCE.</a:t>
            </a:r>
          </a:p>
          <a:p>
            <a:pPr defTabSz="457200" eaLnBrk="1" hangingPunct="1">
              <a:spcBef>
                <a:spcPct val="0"/>
              </a:spcBef>
            </a:pPr>
            <a:r>
              <a:rPr lang="en-US" smtClean="0"/>
              <a:t>PERHAPS SIMPLY PERSONALIZE THE ONE ABOVE. FOR EXAMPLE:</a:t>
            </a:r>
          </a:p>
          <a:p>
            <a:pPr defTabSz="457200" eaLnBrk="1" hangingPunct="1">
              <a:spcBef>
                <a:spcPct val="0"/>
              </a:spcBef>
            </a:pPr>
            <a:r>
              <a:rPr lang="en-US" smtClean="0"/>
              <a:t>“Putting the power of language to work for small businesses in [NAME OF YOUR TOWN]” or “Putting the power of language to work in patent litigation” or “Putting the power of language to work in community healthcare”. </a:t>
            </a:r>
          </a:p>
          <a:p>
            <a:pPr defTabSz="457200" eaLnBrk="1" hangingPunct="1">
              <a:spcBef>
                <a:spcPct val="0"/>
              </a:spcBef>
            </a:pPr>
            <a:endParaRPr lang="en-US" smtClean="0"/>
          </a:p>
          <a:p>
            <a:pPr defTabSz="457200" eaLnBrk="1" hangingPunct="1">
              <a:spcBef>
                <a:spcPct val="0"/>
              </a:spcBef>
            </a:pPr>
            <a:r>
              <a:rPr lang="en-US" smtClean="0"/>
              <a:t>HERE ARE SOME SAMPLE COMMENTS FOR YOUR INTRO:</a:t>
            </a:r>
          </a:p>
          <a:p>
            <a:pPr defTabSz="457200" eaLnBrk="1" hangingPunct="1">
              <a:spcBef>
                <a:spcPct val="0"/>
              </a:spcBef>
            </a:pPr>
            <a:r>
              <a:rPr lang="en-US" smtClean="0"/>
              <a:t>I’m a professional translator, which is one of the most exciting jobs around. </a:t>
            </a:r>
          </a:p>
          <a:p>
            <a:pPr defTabSz="457200" eaLnBrk="1" hangingPunct="1">
              <a:spcBef>
                <a:spcPct val="0"/>
              </a:spcBef>
            </a:pPr>
            <a:r>
              <a:rPr lang="en-US" altLang="ja-JP" smtClean="0"/>
              <a:t>Translators often work in the shadows, but the work we do sets the stage for transactions in virtually every sector of the economy. </a:t>
            </a:r>
          </a:p>
          <a:p>
            <a:pPr defTabSz="457200" eaLnBrk="1" hangingPunct="1">
              <a:spcBef>
                <a:spcPct val="0"/>
              </a:spcBef>
            </a:pPr>
            <a:r>
              <a:rPr lang="en-US" altLang="ja-JP" smtClean="0"/>
              <a:t>Today I want to tell about how I work, and how what I do can make your business more successful. </a:t>
            </a:r>
          </a:p>
          <a:p>
            <a:pPr defTabSz="457200" eaLnBrk="1" hangingPunct="1">
              <a:spcBef>
                <a:spcPct val="0"/>
              </a:spcBef>
            </a:pPr>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a:ln>
            <a:miter lim="800000"/>
            <a:headEnd/>
            <a:tailEnd/>
          </a:ln>
        </p:spPr>
        <p:txBody>
          <a:bodyPr/>
          <a:lstStyle/>
          <a:p>
            <a:fld id="{44159382-503D-45E1-B8B9-852BE5050A28}" type="slidenum">
              <a:rPr lang="en-US" smtClean="0"/>
              <a:pPr/>
              <a:t>2</a:t>
            </a:fld>
            <a:endParaRPr lang="en-US" smtClean="0"/>
          </a:p>
        </p:txBody>
      </p:sp>
      <p:sp>
        <p:nvSpPr>
          <p:cNvPr id="45058" name="Slide Image Placeholder 1"/>
          <p:cNvSpPr>
            <a:spLocks noGrp="1" noRot="1" noChangeAspect="1" noTextEdit="1"/>
          </p:cNvSpPr>
          <p:nvPr>
            <p:ph type="sldImg"/>
          </p:nvPr>
        </p:nvSpPr>
        <p:spPr>
          <a:ln/>
        </p:spPr>
      </p:sp>
      <p:sp>
        <p:nvSpPr>
          <p:cNvPr id="45059" name="Rectangle 4"/>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ln>
            <a:miter lim="800000"/>
            <a:headEnd/>
            <a:tailEnd/>
          </a:ln>
        </p:spPr>
        <p:txBody>
          <a:bodyPr/>
          <a:lstStyle/>
          <a:p>
            <a:fld id="{5D41086B-EDA8-4470-83D6-1BF0BB813E49}" type="slidenum">
              <a:rPr lang="en-US" smtClean="0"/>
              <a:pPr/>
              <a:t>3</a:t>
            </a:fld>
            <a:endParaRPr lang="en-US" smtClean="0"/>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0576CAD6-D204-4A55-8F3B-C310517C5E14}" type="slidenum">
              <a:rPr lang="en-US" sz="1200"/>
              <a:pPr algn="r"/>
              <a:t>4</a:t>
            </a:fld>
            <a:endParaRPr lang="en-US" sz="1200"/>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Rot="1" noChangeAspect="1" noChangeArrowheads="1" noTextEdit="1"/>
          </p:cNvSpPr>
          <p:nvPr>
            <p:ph type="sldImg"/>
          </p:nvPr>
        </p:nvSpPr>
        <p:spPr>
          <a:ln/>
        </p:spPr>
      </p:sp>
      <p:sp>
        <p:nvSpPr>
          <p:cNvPr id="153603"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B23F8673-25B7-4F2F-830A-768DAE58C187}" type="slidenum">
              <a:rPr lang="en-US" sz="1200"/>
              <a:pPr algn="r"/>
              <a:t>10</a:t>
            </a:fld>
            <a:endParaRPr lang="en-US" sz="1200"/>
          </a:p>
        </p:txBody>
      </p:sp>
      <p:sp>
        <p:nvSpPr>
          <p:cNvPr id="174083" name="Slide Image Placeholder 1"/>
          <p:cNvSpPr>
            <a:spLocks noGrp="1" noRot="1" noChangeAspect="1" noTextEdit="1"/>
          </p:cNvSpPr>
          <p:nvPr>
            <p:ph type="sldImg"/>
          </p:nvPr>
        </p:nvSpPr>
        <p:spPr>
          <a:ln/>
        </p:spPr>
      </p:sp>
      <p:sp>
        <p:nvSpPr>
          <p:cNvPr id="174084" name="Rectangle 4"/>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Rot="1" noChangeAspect="1" noChangeArrowheads="1" noTextEdit="1"/>
          </p:cNvSpPr>
          <p:nvPr>
            <p:ph type="sldImg"/>
          </p:nvPr>
        </p:nvSpPr>
        <p:spPr>
          <a:ln/>
        </p:spPr>
      </p:sp>
      <p:sp>
        <p:nvSpPr>
          <p:cNvPr id="219139"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Rot="1" noChangeAspect="1" noChangeArrowheads="1" noTextEdit="1"/>
          </p:cNvSpPr>
          <p:nvPr>
            <p:ph type="sldImg"/>
          </p:nvPr>
        </p:nvSpPr>
        <p:spPr>
          <a:ln/>
        </p:spPr>
      </p:sp>
      <p:sp>
        <p:nvSpPr>
          <p:cNvPr id="212995"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Rot="1" noChangeAspect="1" noChangeArrowheads="1" noTextEdit="1"/>
          </p:cNvSpPr>
          <p:nvPr>
            <p:ph type="sldImg"/>
          </p:nvPr>
        </p:nvSpPr>
        <p:spPr>
          <a:ln/>
        </p:spPr>
      </p:sp>
      <p:sp>
        <p:nvSpPr>
          <p:cNvPr id="215043"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Rot="1" noChangeAspect="1" noChangeArrowheads="1" noTextEdit="1"/>
          </p:cNvSpPr>
          <p:nvPr>
            <p:ph type="sldImg"/>
          </p:nvPr>
        </p:nvSpPr>
        <p:spPr>
          <a:ln/>
        </p:spPr>
      </p:sp>
      <p:sp>
        <p:nvSpPr>
          <p:cNvPr id="221187"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Rot="1" noChangeAspect="1" noChangeArrowheads="1" noTextEdit="1"/>
          </p:cNvSpPr>
          <p:nvPr>
            <p:ph type="sldImg"/>
          </p:nvPr>
        </p:nvSpPr>
        <p:spPr>
          <a:ln/>
        </p:spPr>
      </p:sp>
      <p:sp>
        <p:nvSpPr>
          <p:cNvPr id="229379"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Rot="1" noChangeAspect="1" noChangeArrowheads="1" noTextEdit="1"/>
          </p:cNvSpPr>
          <p:nvPr>
            <p:ph type="sldImg"/>
          </p:nvPr>
        </p:nvSpPr>
        <p:spPr>
          <a:ln/>
        </p:spPr>
      </p:sp>
      <p:sp>
        <p:nvSpPr>
          <p:cNvPr id="239619"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Rot="1" noChangeAspect="1" noChangeArrowheads="1" noTextEdit="1"/>
          </p:cNvSpPr>
          <p:nvPr>
            <p:ph type="sldImg"/>
          </p:nvPr>
        </p:nvSpPr>
        <p:spPr>
          <a:ln/>
        </p:spPr>
      </p:sp>
      <p:sp>
        <p:nvSpPr>
          <p:cNvPr id="231427"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Rot="1" noChangeAspect="1" noChangeArrowheads="1" noTextEdit="1"/>
          </p:cNvSpPr>
          <p:nvPr>
            <p:ph type="sldImg"/>
          </p:nvPr>
        </p:nvSpPr>
        <p:spPr>
          <a:ln/>
        </p:spPr>
      </p:sp>
      <p:sp>
        <p:nvSpPr>
          <p:cNvPr id="233475"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Rot="1" noChangeAspect="1" noChangeArrowheads="1" noTextEdit="1"/>
          </p:cNvSpPr>
          <p:nvPr>
            <p:ph type="sldImg"/>
          </p:nvPr>
        </p:nvSpPr>
        <p:spPr>
          <a:ln/>
        </p:spPr>
      </p:sp>
      <p:sp>
        <p:nvSpPr>
          <p:cNvPr id="243715"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Rot="1" noChangeAspect="1" noChangeArrowheads="1" noTextEdit="1"/>
          </p:cNvSpPr>
          <p:nvPr>
            <p:ph type="sldImg"/>
          </p:nvPr>
        </p:nvSpPr>
        <p:spPr>
          <a:ln/>
        </p:spPr>
      </p:sp>
      <p:sp>
        <p:nvSpPr>
          <p:cNvPr id="245763"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p:cNvSpPr>
            <a:spLocks noGrp="1" noRot="1" noChangeAspect="1" noChangeArrowheads="1" noTextEdit="1"/>
          </p:cNvSpPr>
          <p:nvPr>
            <p:ph type="sldImg"/>
          </p:nvPr>
        </p:nvSpPr>
        <p:spPr>
          <a:ln/>
        </p:spPr>
      </p:sp>
      <p:sp>
        <p:nvSpPr>
          <p:cNvPr id="247811"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Rot="1" noChangeAspect="1" noChangeArrowheads="1" noTextEdit="1"/>
          </p:cNvSpPr>
          <p:nvPr>
            <p:ph type="sldImg"/>
          </p:nvPr>
        </p:nvSpPr>
        <p:spPr>
          <a:ln/>
        </p:spPr>
      </p:sp>
      <p:sp>
        <p:nvSpPr>
          <p:cNvPr id="188419"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Rot="1" noChangeAspect="1" noChangeArrowheads="1" noTextEdit="1"/>
          </p:cNvSpPr>
          <p:nvPr>
            <p:ph type="sldImg"/>
          </p:nvPr>
        </p:nvSpPr>
        <p:spPr>
          <a:ln/>
        </p:spPr>
      </p:sp>
      <p:sp>
        <p:nvSpPr>
          <p:cNvPr id="137219"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Rot="1" noChangeAspect="1" noChangeArrowheads="1" noTextEdit="1"/>
          </p:cNvSpPr>
          <p:nvPr>
            <p:ph type="sldImg"/>
          </p:nvPr>
        </p:nvSpPr>
        <p:spPr>
          <a:ln/>
        </p:spPr>
      </p:sp>
      <p:sp>
        <p:nvSpPr>
          <p:cNvPr id="235523"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183FAD7-FE4F-447F-B4E1-C8295370C08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F74887B-ABCF-42DE-9EA8-3B517CDEA9A8}"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4407891-7CC8-4B54-AF41-9891C0168C00}"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B9C13F3-40CB-4D61-86AB-5D29E4227ACE}"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3595274-6871-4AC6-BDBF-76988AE1061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5C8DF16-85B7-4402-903B-A1E94A648083}"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D9BB9EA-492F-4E09-8F6A-4248A764CBE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60776D5-6CCB-45FF-A4A7-6B228D2AA62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36AB5B5-F169-4541-BDAC-E17660E05FA4}"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A76A360-E073-4454-B304-EADA9462888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2E03844-E388-4E9E-A6B1-22038242E327}"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13D52DFD-F2E4-4014-B724-4961B40B99E0}" type="datetimeFigureOut">
              <a:rPr lang="en-US"/>
              <a:pPr>
                <a:defRPr/>
              </a:pPr>
              <a:t>10/25/2012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2D44961-0162-498A-9CD2-0ED4B4E14D33}"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75F405F-CD2B-4A7D-99C0-B0C3DF8A2076}" type="datetimeFigureOut">
              <a:rPr lang="en-US"/>
              <a:pPr>
                <a:defRPr/>
              </a:pPr>
              <a:t>10/25/2012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D96C6C9-51DB-4ADC-B23A-4A978FDA6146}"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3A74415-0E44-4001-8015-777951968A98}" type="datetimeFigureOut">
              <a:rPr lang="en-US"/>
              <a:pPr>
                <a:defRPr/>
              </a:pPr>
              <a:t>10/25/2012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527621D-6E3C-41F5-AD9E-0135445349F9}"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67EBE2ED-6D7C-4D34-8EC0-E55CB68E2F18}" type="datetimeFigureOut">
              <a:rPr lang="en-US"/>
              <a:pPr>
                <a:defRPr/>
              </a:pPr>
              <a:t>10/25/2012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0D548CF-D4D0-4500-8FC5-AEFC66A4281B}"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16E36FE6-3D39-4813-B79B-3C506EE2B7AA}" type="datetimeFigureOut">
              <a:rPr lang="en-US"/>
              <a:pPr>
                <a:defRPr/>
              </a:pPr>
              <a:t>10/25/2012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5D897B8-0204-4A9C-A0B2-A55F360D475C}"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37EBE187-5039-4F8C-9C36-203C167F9080}" type="datetimeFigureOut">
              <a:rPr lang="en-US"/>
              <a:pPr>
                <a:defRPr/>
              </a:pPr>
              <a:t>10/25/2012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2BFC61E-7600-4F20-AFF3-2F9767E5ED42}"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5F855F9-0928-4E7D-BC8D-8CDC6A14F231}" type="datetimeFigureOut">
              <a:rPr lang="en-US"/>
              <a:pPr>
                <a:defRPr/>
              </a:pPr>
              <a:t>10/25/2012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81C7F3C4-5A7F-4633-9A23-64D5C4F59927}"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F4B8F9E-52D8-41C9-A10E-A2DA644620F6}" type="datetimeFigureOut">
              <a:rPr lang="en-US"/>
              <a:pPr>
                <a:defRPr/>
              </a:pPr>
              <a:t>10/25/2012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75D7462-873C-4379-8474-58DB82C38592}"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488930E-CEAF-42A4-8622-636D2C218424}" type="datetimeFigureOut">
              <a:rPr lang="en-US"/>
              <a:pPr>
                <a:defRPr/>
              </a:pPr>
              <a:t>10/25/2012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1BB4A72-12FE-4A50-9F83-05C7E1E1ECF1}"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ED0FB97-80FD-4A7E-8EAB-6076492B8821}" type="datetimeFigureOut">
              <a:rPr lang="en-US"/>
              <a:pPr>
                <a:defRPr/>
              </a:pPr>
              <a:t>10/25/2012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3CF3AA9-770C-4639-965E-FAA71EC16DF6}"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4616374-2712-45BB-9B80-1CB3B116CEBD}" type="datetimeFigureOut">
              <a:rPr lang="en-US"/>
              <a:pPr>
                <a:defRPr/>
              </a:pPr>
              <a:t>10/25/2012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245EBE7-633D-4215-B91C-6EBB06EF17AD}"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AE247BD-6FBB-4397-89F7-4ADC36D1ACAF}" type="datetimeFigureOut">
              <a:rPr lang="en-US"/>
              <a:pPr>
                <a:defRPr/>
              </a:pPr>
              <a:t>10/25/2012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6620B3C-CA2D-4FC2-8004-FF86B7F7E78F}" type="slidenum">
              <a:rPr lang="en-US"/>
              <a:pPr>
                <a:defRPr/>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D0A159D-03E5-43CC-A3BF-F655839224E1}" type="datetimeFigureOut">
              <a:rPr lang="en-US"/>
              <a:pPr>
                <a:defRPr/>
              </a:pPr>
              <a:t>10/25/2012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C38996-6234-44CE-8472-A671BB7D6147}" type="slidenum">
              <a:rPr lang="en-US"/>
              <a:pPr>
                <a:defRPr/>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21E08D8-E432-4E48-A5A1-5A3E6B952128}" type="datetimeFigureOut">
              <a:rPr lang="en-US"/>
              <a:pPr>
                <a:defRPr/>
              </a:pPr>
              <a:t>10/25/2012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02E9784-4077-4075-B3D4-0800DA15D774}" type="slidenum">
              <a:rPr lang="en-US"/>
              <a:pPr>
                <a:defRPr/>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88AC6C2A-A58A-4E6D-BF3E-77B0B3990C84}" type="datetimeFigureOut">
              <a:rPr lang="en-US"/>
              <a:pPr>
                <a:defRPr/>
              </a:pPr>
              <a:t>10/25/2012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3D9EC91-E0A9-45BB-A9E0-1A889C5A69AF}" type="slidenum">
              <a:rPr lang="en-US"/>
              <a:pPr>
                <a:defRPr/>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1FE5785E-2942-44B4-819B-CB0B40BC550B}" type="datetimeFigureOut">
              <a:rPr lang="en-US"/>
              <a:pPr>
                <a:defRPr/>
              </a:pPr>
              <a:t>10/25/2012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38A41D1F-218E-423B-A9A5-FAD4C2EBFFF8}" type="slidenum">
              <a:rPr lang="en-US"/>
              <a:pPr>
                <a:defRPr/>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4FFCA37-287C-496D-923F-70CE68EA8F2E}" type="datetimeFigureOut">
              <a:rPr lang="en-US"/>
              <a:pPr>
                <a:defRPr/>
              </a:pPr>
              <a:t>10/25/2012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0E69B16-EDF3-44DB-A4E1-911033DB11DF}" type="slidenum">
              <a:rPr lang="en-US"/>
              <a:pPr>
                <a:defRPr/>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32443E4-E4BE-4831-AC2D-6CF334C16890}" type="datetimeFigureOut">
              <a:rPr lang="en-US"/>
              <a:pPr>
                <a:defRPr/>
              </a:pPr>
              <a:t>10/25/2012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DE7A447-70CA-43C6-AB8F-63249AEA4BE1}" type="slidenum">
              <a:rPr lang="en-US"/>
              <a:pPr>
                <a:defRPr/>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8C978C3-B3B8-4D78-ACDB-6094E09BD4B1}" type="datetimeFigureOut">
              <a:rPr lang="en-US"/>
              <a:pPr>
                <a:defRPr/>
              </a:pPr>
              <a:t>10/25/2012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A36301B-0EF6-49F4-A38E-D53B0CBB3FFA}" type="slidenum">
              <a:rPr lang="en-US"/>
              <a:pPr>
                <a:defRPr/>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9D72956-9B83-4B17-9A8F-0F8C6A9B5F0A}" type="datetimeFigureOut">
              <a:rPr lang="en-US"/>
              <a:pPr>
                <a:defRPr/>
              </a:pPr>
              <a:t>10/25/2012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CEA0C77-6477-4EB0-88B7-A665297B1E16}" type="slidenum">
              <a:rPr lang="en-US"/>
              <a:pPr>
                <a:defRPr/>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F1B88A9-10AE-4C9F-8C11-80B6240CE082}" type="datetimeFigureOut">
              <a:rPr lang="en-US"/>
              <a:pPr>
                <a:defRPr/>
              </a:pPr>
              <a:t>10/25/2012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5656784-D464-4397-A920-652FFC328198}" type="slidenum">
              <a:rPr lang="en-US"/>
              <a:pPr>
                <a:defRPr/>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87C37D4-5256-4830-941C-9FD8E6D3FE1F}" type="datetimeFigureOut">
              <a:rPr lang="en-US"/>
              <a:pPr>
                <a:defRPr/>
              </a:pPr>
              <a:t>10/25/2012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6A4B21C-4F56-4E90-9B92-3437A8560DE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lvl1pPr>
          </a:lstStyle>
          <a:p>
            <a:pPr>
              <a:defRPr/>
            </a:pPr>
            <a:fld id="{0C59AC75-5F83-475F-BAE5-CF97EDB4B6BB}"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3" r:id="rId1"/>
    <p:sldLayoutId id="2147483682" r:id="rId2"/>
    <p:sldLayoutId id="2147483681" r:id="rId3"/>
    <p:sldLayoutId id="2147483680" r:id="rId4"/>
    <p:sldLayoutId id="2147483679" r:id="rId5"/>
    <p:sldLayoutId id="2147483678" r:id="rId6"/>
    <p:sldLayoutId id="2147483677" r:id="rId7"/>
    <p:sldLayoutId id="2147483676" r:id="rId8"/>
    <p:sldLayoutId id="2147483675" r:id="rId9"/>
    <p:sldLayoutId id="2147483674" r:id="rId10"/>
    <p:sldLayoutId id="2147483673"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31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331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smtClean="0">
                <a:solidFill>
                  <a:schemeClr val="tx1">
                    <a:tint val="75000"/>
                  </a:schemeClr>
                </a:solidFill>
              </a:defRPr>
            </a:lvl1pPr>
          </a:lstStyle>
          <a:p>
            <a:pPr>
              <a:defRPr/>
            </a:pPr>
            <a:fld id="{5077F97D-D41F-43FA-9182-DF3488E597C7}" type="datetimeFigureOut">
              <a:rPr lang="en-US"/>
              <a:pPr>
                <a:defRPr/>
              </a:pPr>
              <a:t>10/25/2012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smtClean="0">
                <a:solidFill>
                  <a:schemeClr val="tx1">
                    <a:tint val="75000"/>
                  </a:schemeClr>
                </a:solidFill>
              </a:defRPr>
            </a:lvl1pPr>
          </a:lstStyle>
          <a:p>
            <a:pPr>
              <a:defRPr/>
            </a:pPr>
            <a:fld id="{1A14DC86-D856-4528-8927-EE5D93C9142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94" r:id="rId1"/>
    <p:sldLayoutId id="2147483693" r:id="rId2"/>
    <p:sldLayoutId id="2147483692" r:id="rId3"/>
    <p:sldLayoutId id="2147483691" r:id="rId4"/>
    <p:sldLayoutId id="2147483690" r:id="rId5"/>
    <p:sldLayoutId id="2147483689" r:id="rId6"/>
    <p:sldLayoutId id="2147483688" r:id="rId7"/>
    <p:sldLayoutId id="2147483687" r:id="rId8"/>
    <p:sldLayoutId id="2147483686" r:id="rId9"/>
    <p:sldLayoutId id="2147483685" r:id="rId10"/>
    <p:sldLayoutId id="2147483684"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5602"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5603"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smtClean="0">
                <a:solidFill>
                  <a:schemeClr val="tx1">
                    <a:tint val="75000"/>
                  </a:schemeClr>
                </a:solidFill>
              </a:defRPr>
            </a:lvl1pPr>
          </a:lstStyle>
          <a:p>
            <a:pPr>
              <a:defRPr/>
            </a:pPr>
            <a:fld id="{9F6D475F-B3C5-4CDE-979B-66BCECDD906D}" type="datetimeFigureOut">
              <a:rPr lang="en-US"/>
              <a:pPr>
                <a:defRPr/>
              </a:pPr>
              <a:t>10/25/2012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smtClean="0">
                <a:solidFill>
                  <a:schemeClr val="tx1">
                    <a:tint val="75000"/>
                  </a:schemeClr>
                </a:solidFill>
              </a:defRPr>
            </a:lvl1pPr>
          </a:lstStyle>
          <a:p>
            <a:pPr>
              <a:defRPr/>
            </a:pPr>
            <a:fld id="{A0462B92-2EE5-488F-A8B8-1DD653CB8E0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05" r:id="rId1"/>
    <p:sldLayoutId id="2147483704" r:id="rId2"/>
    <p:sldLayoutId id="2147483703" r:id="rId3"/>
    <p:sldLayoutId id="2147483702" r:id="rId4"/>
    <p:sldLayoutId id="2147483701" r:id="rId5"/>
    <p:sldLayoutId id="2147483700" r:id="rId6"/>
    <p:sldLayoutId id="2147483699" r:id="rId7"/>
    <p:sldLayoutId id="2147483698" r:id="rId8"/>
    <p:sldLayoutId id="2147483697" r:id="rId9"/>
    <p:sldLayoutId id="2147483696" r:id="rId10"/>
    <p:sldLayoutId id="2147483695"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6.gif"/><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6.gif"/><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hyperlink" Target="http://www.atanet.org/conf/2012/tools.htm" TargetMode="External"/><Relationship Id="rId5" Type="http://schemas.openxmlformats.org/officeDocument/2006/relationships/image" Target="../media/image4.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passivepanda.com/networking-tips"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hyperlink" Target="http://www.atanet.org/conf/2012/dvdrom.htm" TargetMode="External"/><Relationship Id="rId5" Type="http://schemas.openxmlformats.org/officeDocument/2006/relationships/image" Target="../media/image4.pn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languagetechdivision.org/?s=truecrypt&amp;x=0&amp;y=0"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12" descr="http://www.atanet.org/conf/2012/img/header8.gif"/>
          <p:cNvPicPr>
            <a:picLocks noChangeAspect="1" noChangeArrowheads="1"/>
          </p:cNvPicPr>
          <p:nvPr/>
        </p:nvPicPr>
        <p:blipFill>
          <a:blip r:embed="rId3"/>
          <a:srcRect/>
          <a:stretch>
            <a:fillRect/>
          </a:stretch>
        </p:blipFill>
        <p:spPr bwMode="auto">
          <a:xfrm>
            <a:off x="758825" y="477838"/>
            <a:ext cx="7620000" cy="2095500"/>
          </a:xfrm>
          <a:prstGeom prst="rect">
            <a:avLst/>
          </a:prstGeom>
          <a:noFill/>
          <a:ln w="9525">
            <a:noFill/>
            <a:miter lim="800000"/>
            <a:headEnd/>
            <a:tailEnd/>
          </a:ln>
        </p:spPr>
      </p:pic>
      <p:sp>
        <p:nvSpPr>
          <p:cNvPr id="39938" name="TextBox 6"/>
          <p:cNvSpPr txBox="1">
            <a:spLocks noChangeArrowheads="1"/>
          </p:cNvSpPr>
          <p:nvPr/>
        </p:nvSpPr>
        <p:spPr bwMode="auto">
          <a:xfrm>
            <a:off x="3395661" y="4267200"/>
            <a:ext cx="4071937" cy="923330"/>
          </a:xfrm>
          <a:prstGeom prst="rect">
            <a:avLst/>
          </a:prstGeom>
          <a:noFill/>
          <a:ln w="9525">
            <a:noFill/>
            <a:miter lim="800000"/>
            <a:headEnd/>
            <a:tailEnd/>
          </a:ln>
        </p:spPr>
        <p:txBody>
          <a:bodyPr wrap="square">
            <a:spAutoFit/>
          </a:bodyPr>
          <a:lstStyle/>
          <a:p>
            <a:r>
              <a:rPr lang="de-DE" dirty="0" smtClean="0"/>
              <a:t>by </a:t>
            </a:r>
            <a:r>
              <a:rPr lang="de-DE" dirty="0"/>
              <a:t>Jill R. </a:t>
            </a:r>
            <a:r>
              <a:rPr lang="de-DE" dirty="0" smtClean="0"/>
              <a:t>Sommer and Amanda Ennis</a:t>
            </a:r>
            <a:endParaRPr lang="de-DE" dirty="0"/>
          </a:p>
          <a:p>
            <a:r>
              <a:rPr lang="de-DE" dirty="0"/>
              <a:t>Photos by Jeff Sanfacon, ATA </a:t>
            </a:r>
            <a:r>
              <a:rPr lang="de-DE" dirty="0" smtClean="0"/>
              <a:t>and</a:t>
            </a:r>
            <a:br>
              <a:rPr lang="de-DE" dirty="0" smtClean="0"/>
            </a:br>
            <a:r>
              <a:rPr lang="de-DE" dirty="0" smtClean="0"/>
              <a:t>Jill </a:t>
            </a:r>
            <a:r>
              <a:rPr lang="de-DE" dirty="0"/>
              <a:t>R. Sommer</a:t>
            </a:r>
            <a:endParaRPr lang="en-US" dirty="0"/>
          </a:p>
        </p:txBody>
      </p:sp>
      <p:sp>
        <p:nvSpPr>
          <p:cNvPr id="26630" name="TextBox 9"/>
          <p:cNvSpPr txBox="1">
            <a:spLocks noChangeArrowheads="1"/>
          </p:cNvSpPr>
          <p:nvPr/>
        </p:nvSpPr>
        <p:spPr bwMode="auto">
          <a:xfrm>
            <a:off x="960438" y="2587626"/>
            <a:ext cx="7010400" cy="1446550"/>
          </a:xfrm>
          <a:prstGeom prst="rect">
            <a:avLst/>
          </a:prstGeom>
          <a:noFill/>
          <a:ln w="9525">
            <a:noFill/>
            <a:miter lim="800000"/>
            <a:headEnd/>
            <a:tailEnd/>
          </a:ln>
        </p:spPr>
        <p:txBody>
          <a:bodyPr>
            <a:spAutoFit/>
          </a:bodyPr>
          <a:lstStyle/>
          <a:p>
            <a:pPr algn="ctr" defTabSz="457200">
              <a:defRPr/>
            </a:pPr>
            <a:r>
              <a:rPr lang="de-DE" sz="4400" dirty="0" smtClean="0"/>
              <a:t>Orientation Session for First-Time Attendees</a:t>
            </a:r>
            <a:endParaRPr lang="en-US" sz="4400" b="1" dirty="0">
              <a:solidFill>
                <a:schemeClr val="tx1">
                  <a:lumMod val="65000"/>
                  <a:lumOff val="35000"/>
                </a:schemeClr>
              </a:solidFill>
              <a:latin typeface="Arial Narrow"/>
              <a:ea typeface="ＭＳ Ｐゴシック" pitchFamily="-111" charset="-128"/>
              <a:cs typeface="ＭＳ Ｐゴシック" pitchFamily="-111" charset="-128"/>
            </a:endParaRPr>
          </a:p>
        </p:txBody>
      </p:sp>
      <p:pic>
        <p:nvPicPr>
          <p:cNvPr id="39940" name="Picture 10" descr="inversGlobe-ReflexBlueCROP.jpg"/>
          <p:cNvPicPr>
            <a:picLocks noChangeAspect="1"/>
          </p:cNvPicPr>
          <p:nvPr/>
        </p:nvPicPr>
        <p:blipFill>
          <a:blip r:embed="rId4"/>
          <a:srcRect/>
          <a:stretch>
            <a:fillRect/>
          </a:stretch>
        </p:blipFill>
        <p:spPr bwMode="auto">
          <a:xfrm>
            <a:off x="0" y="4406900"/>
            <a:ext cx="3094038" cy="2451100"/>
          </a:xfrm>
          <a:prstGeom prst="rect">
            <a:avLst/>
          </a:prstGeom>
          <a:noFill/>
          <a:ln w="9525">
            <a:noFill/>
            <a:miter lim="800000"/>
            <a:headEnd/>
            <a:tailEnd/>
          </a:ln>
        </p:spPr>
      </p:pic>
      <p:grpSp>
        <p:nvGrpSpPr>
          <p:cNvPr id="39941" name="Group 10"/>
          <p:cNvGrpSpPr>
            <a:grpSpLocks/>
          </p:cNvGrpSpPr>
          <p:nvPr/>
        </p:nvGrpSpPr>
        <p:grpSpPr bwMode="auto">
          <a:xfrm>
            <a:off x="5027613" y="5529263"/>
            <a:ext cx="2771775" cy="977900"/>
            <a:chOff x="3167" y="3483"/>
            <a:chExt cx="1746" cy="616"/>
          </a:xfrm>
        </p:grpSpPr>
        <p:pic>
          <p:nvPicPr>
            <p:cNvPr id="39942" name="Picture 3" descr="ATA logo pms 648.eps"/>
            <p:cNvPicPr>
              <a:picLocks noChangeAspect="1"/>
            </p:cNvPicPr>
            <p:nvPr/>
          </p:nvPicPr>
          <p:blipFill>
            <a:blip r:embed="rId5"/>
            <a:srcRect/>
            <a:stretch>
              <a:fillRect/>
            </a:stretch>
          </p:blipFill>
          <p:spPr bwMode="auto">
            <a:xfrm>
              <a:off x="3282" y="3483"/>
              <a:ext cx="482" cy="197"/>
            </a:xfrm>
            <a:prstGeom prst="rect">
              <a:avLst/>
            </a:prstGeom>
            <a:noFill/>
            <a:ln w="9525">
              <a:noFill/>
              <a:miter lim="800000"/>
              <a:headEnd/>
              <a:tailEnd/>
            </a:ln>
          </p:spPr>
        </p:pic>
        <p:pic>
          <p:nvPicPr>
            <p:cNvPr id="39943" name="Picture 7" descr="ATA Logo Type copy.tif"/>
            <p:cNvPicPr>
              <a:picLocks noChangeAspect="1"/>
            </p:cNvPicPr>
            <p:nvPr/>
          </p:nvPicPr>
          <p:blipFill>
            <a:blip r:embed="rId6"/>
            <a:srcRect/>
            <a:stretch>
              <a:fillRect/>
            </a:stretch>
          </p:blipFill>
          <p:spPr bwMode="auto">
            <a:xfrm>
              <a:off x="3167" y="3680"/>
              <a:ext cx="1746" cy="419"/>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extBox 4"/>
          <p:cNvSpPr txBox="1">
            <a:spLocks noChangeArrowheads="1"/>
          </p:cNvSpPr>
          <p:nvPr/>
        </p:nvSpPr>
        <p:spPr bwMode="auto">
          <a:xfrm>
            <a:off x="1990725" y="620713"/>
            <a:ext cx="6129338" cy="366712"/>
          </a:xfrm>
          <a:prstGeom prst="rect">
            <a:avLst/>
          </a:prstGeom>
          <a:noFill/>
          <a:ln w="9525">
            <a:noFill/>
            <a:miter lim="800000"/>
            <a:headEnd/>
            <a:tailEnd/>
          </a:ln>
        </p:spPr>
        <p:txBody>
          <a:bodyPr>
            <a:spAutoFit/>
          </a:bodyPr>
          <a:lstStyle/>
          <a:p>
            <a:pPr defTabSz="457200"/>
            <a:endParaRPr lang="fr-FR">
              <a:latin typeface="Calibri" pitchFamily="34" charset="0"/>
              <a:ea typeface="ＭＳ Ｐゴシック" pitchFamily="34" charset="-128"/>
            </a:endParaRPr>
          </a:p>
        </p:txBody>
      </p:sp>
      <p:sp>
        <p:nvSpPr>
          <p:cNvPr id="44034" name="Rectangle 2"/>
          <p:cNvSpPr txBox="1">
            <a:spLocks noChangeArrowheads="1"/>
          </p:cNvSpPr>
          <p:nvPr/>
        </p:nvSpPr>
        <p:spPr bwMode="auto">
          <a:xfrm>
            <a:off x="1828800" y="762000"/>
            <a:ext cx="7083425" cy="785813"/>
          </a:xfrm>
          <a:prstGeom prst="rect">
            <a:avLst/>
          </a:prstGeom>
          <a:noFill/>
          <a:ln w="9525">
            <a:noFill/>
            <a:miter lim="800000"/>
            <a:headEnd/>
            <a:tailEnd/>
          </a:ln>
        </p:spPr>
        <p:txBody>
          <a:bodyPr/>
          <a:lstStyle/>
          <a:p>
            <a:endParaRPr lang="en-US" sz="1600">
              <a:solidFill>
                <a:srgbClr val="595959"/>
              </a:solidFill>
              <a:latin typeface="Arial Narrow" pitchFamily="34" charset="0"/>
              <a:ea typeface="ＭＳ Ｐゴシック" pitchFamily="34" charset="-128"/>
            </a:endParaRPr>
          </a:p>
        </p:txBody>
      </p:sp>
      <p:grpSp>
        <p:nvGrpSpPr>
          <p:cNvPr id="44036" name="Group 10"/>
          <p:cNvGrpSpPr>
            <a:grpSpLocks/>
          </p:cNvGrpSpPr>
          <p:nvPr/>
        </p:nvGrpSpPr>
        <p:grpSpPr bwMode="auto">
          <a:xfrm>
            <a:off x="5715000" y="5803900"/>
            <a:ext cx="2771775" cy="977900"/>
            <a:chOff x="3167" y="3483"/>
            <a:chExt cx="1746" cy="616"/>
          </a:xfrm>
        </p:grpSpPr>
        <p:pic>
          <p:nvPicPr>
            <p:cNvPr id="44039" name="Picture 3" descr="ATA logo pms 648.eps"/>
            <p:cNvPicPr>
              <a:picLocks noChangeAspect="1"/>
            </p:cNvPicPr>
            <p:nvPr/>
          </p:nvPicPr>
          <p:blipFill>
            <a:blip r:embed="rId3"/>
            <a:srcRect/>
            <a:stretch>
              <a:fillRect/>
            </a:stretch>
          </p:blipFill>
          <p:spPr bwMode="auto">
            <a:xfrm>
              <a:off x="3282" y="3483"/>
              <a:ext cx="482" cy="197"/>
            </a:xfrm>
            <a:prstGeom prst="rect">
              <a:avLst/>
            </a:prstGeom>
            <a:noFill/>
            <a:ln w="9525">
              <a:noFill/>
              <a:miter lim="800000"/>
              <a:headEnd/>
              <a:tailEnd/>
            </a:ln>
          </p:spPr>
        </p:pic>
        <p:pic>
          <p:nvPicPr>
            <p:cNvPr id="44040" name="Picture 7" descr="ATA Logo Type copy.tif"/>
            <p:cNvPicPr>
              <a:picLocks noChangeAspect="1"/>
            </p:cNvPicPr>
            <p:nvPr/>
          </p:nvPicPr>
          <p:blipFill>
            <a:blip r:embed="rId4"/>
            <a:srcRect/>
            <a:stretch>
              <a:fillRect/>
            </a:stretch>
          </p:blipFill>
          <p:spPr bwMode="auto">
            <a:xfrm>
              <a:off x="3167" y="3680"/>
              <a:ext cx="1746" cy="419"/>
            </a:xfrm>
            <a:prstGeom prst="rect">
              <a:avLst/>
            </a:prstGeom>
            <a:noFill/>
            <a:ln w="9525">
              <a:noFill/>
              <a:miter lim="800000"/>
              <a:headEnd/>
              <a:tailEnd/>
            </a:ln>
          </p:spPr>
        </p:pic>
      </p:grpSp>
      <p:sp>
        <p:nvSpPr>
          <p:cNvPr id="44037" name="Rectangle 13"/>
          <p:cNvSpPr>
            <a:spLocks noGrp="1" noChangeArrowheads="1"/>
          </p:cNvSpPr>
          <p:nvPr>
            <p:ph type="title"/>
          </p:nvPr>
        </p:nvSpPr>
        <p:spPr/>
        <p:txBody>
          <a:bodyPr/>
          <a:lstStyle/>
          <a:p>
            <a:pPr algn="l"/>
            <a:r>
              <a:rPr lang="de-DE" smtClean="0"/>
              <a:t>Must-Haves for the Conference</a:t>
            </a:r>
            <a:endParaRPr lang="en-US" smtClean="0"/>
          </a:p>
        </p:txBody>
      </p:sp>
      <p:sp>
        <p:nvSpPr>
          <p:cNvPr id="44038" name="Rectangle 14"/>
          <p:cNvSpPr>
            <a:spLocks noGrp="1" noChangeArrowheads="1"/>
          </p:cNvSpPr>
          <p:nvPr>
            <p:ph type="body" idx="1"/>
          </p:nvPr>
        </p:nvSpPr>
        <p:spPr>
          <a:xfrm>
            <a:off x="457200" y="1371600"/>
            <a:ext cx="8229600" cy="4525963"/>
          </a:xfrm>
        </p:spPr>
        <p:txBody>
          <a:bodyPr/>
          <a:lstStyle/>
          <a:p>
            <a:r>
              <a:rPr lang="de-DE" dirty="0" smtClean="0"/>
              <a:t>Business cards</a:t>
            </a:r>
          </a:p>
          <a:p>
            <a:r>
              <a:rPr lang="de-DE" dirty="0" smtClean="0">
                <a:cs typeface="Times New Roman" pitchFamily="18" charset="0"/>
              </a:rPr>
              <a:t>R</a:t>
            </a:r>
            <a:r>
              <a:rPr lang="en-US" dirty="0" err="1" smtClean="0">
                <a:cs typeface="Times New Roman" pitchFamily="18" charset="0"/>
              </a:rPr>
              <a:t>ésumé</a:t>
            </a:r>
            <a:r>
              <a:rPr lang="en-US" dirty="0" smtClean="0">
                <a:cs typeface="Times New Roman" pitchFamily="18" charset="0"/>
              </a:rPr>
              <a:t> uploaded to the new mobile app</a:t>
            </a:r>
            <a:endParaRPr lang="de-DE" dirty="0" smtClean="0"/>
          </a:p>
          <a:p>
            <a:r>
              <a:rPr lang="de-DE" dirty="0" smtClean="0"/>
              <a:t>Comfortable shoes</a:t>
            </a:r>
          </a:p>
          <a:p>
            <a:r>
              <a:rPr lang="de-DE" dirty="0" smtClean="0"/>
              <a:t>Energy</a:t>
            </a:r>
          </a:p>
          <a:p>
            <a:r>
              <a:rPr lang="de-DE" dirty="0" smtClean="0"/>
              <a:t>An elevator speech (approx. 30-60 second pitch about you and your services – see </a:t>
            </a:r>
            <a:r>
              <a:rPr lang="en-US" dirty="0" smtClean="0"/>
              <a:t>http://tinyurl.com/3ktc5a4</a:t>
            </a:r>
            <a:r>
              <a:rPr lang="de-DE" dirty="0" smtClean="0"/>
              <a:t>)</a:t>
            </a:r>
            <a:endParaRPr lang="en-US" dirty="0" smtClean="0"/>
          </a:p>
        </p:txBody>
      </p:sp>
      <p:pic>
        <p:nvPicPr>
          <p:cNvPr id="44042" name="Picture 1" descr="inversGlobe-ReflexBlueCROP.jpg"/>
          <p:cNvPicPr>
            <a:picLocks noChangeAspect="1"/>
          </p:cNvPicPr>
          <p:nvPr/>
        </p:nvPicPr>
        <p:blipFill>
          <a:blip r:embed="rId5"/>
          <a:srcRect/>
          <a:stretch>
            <a:fillRect/>
          </a:stretch>
        </p:blipFill>
        <p:spPr bwMode="auto">
          <a:xfrm>
            <a:off x="0" y="5348288"/>
            <a:ext cx="1905000" cy="15097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1"/>
          <p:cNvSpPr>
            <a:spLocks noGrp="1" noChangeArrowheads="1"/>
          </p:cNvSpPr>
          <p:nvPr>
            <p:ph type="title"/>
          </p:nvPr>
        </p:nvSpPr>
        <p:spPr/>
        <p:txBody>
          <a:bodyPr/>
          <a:lstStyle/>
          <a:p>
            <a:r>
              <a:rPr lang="de-DE" smtClean="0"/>
              <a:t>The ATA 53rd Annual Conference Mobile App</a:t>
            </a:r>
            <a:endParaRPr lang="en-US" smtClean="0"/>
          </a:p>
        </p:txBody>
      </p:sp>
      <p:grpSp>
        <p:nvGrpSpPr>
          <p:cNvPr id="46082" name="Group 4"/>
          <p:cNvGrpSpPr>
            <a:grpSpLocks/>
          </p:cNvGrpSpPr>
          <p:nvPr/>
        </p:nvGrpSpPr>
        <p:grpSpPr bwMode="auto">
          <a:xfrm>
            <a:off x="304800" y="5638800"/>
            <a:ext cx="2771775" cy="977900"/>
            <a:chOff x="3167" y="3483"/>
            <a:chExt cx="1746" cy="616"/>
          </a:xfrm>
        </p:grpSpPr>
        <p:pic>
          <p:nvPicPr>
            <p:cNvPr id="46085" name="Picture 3" descr="ATA logo pms 648.eps"/>
            <p:cNvPicPr>
              <a:picLocks noChangeAspect="1"/>
            </p:cNvPicPr>
            <p:nvPr/>
          </p:nvPicPr>
          <p:blipFill>
            <a:blip r:embed="rId3"/>
            <a:srcRect/>
            <a:stretch>
              <a:fillRect/>
            </a:stretch>
          </p:blipFill>
          <p:spPr bwMode="auto">
            <a:xfrm>
              <a:off x="3282" y="3483"/>
              <a:ext cx="482" cy="197"/>
            </a:xfrm>
            <a:prstGeom prst="rect">
              <a:avLst/>
            </a:prstGeom>
            <a:noFill/>
            <a:ln w="9525">
              <a:noFill/>
              <a:miter lim="800000"/>
              <a:headEnd/>
              <a:tailEnd/>
            </a:ln>
          </p:spPr>
        </p:pic>
        <p:pic>
          <p:nvPicPr>
            <p:cNvPr id="46086" name="Picture 7" descr="ATA Logo Type copy.tif"/>
            <p:cNvPicPr>
              <a:picLocks noChangeAspect="1"/>
            </p:cNvPicPr>
            <p:nvPr/>
          </p:nvPicPr>
          <p:blipFill>
            <a:blip r:embed="rId4"/>
            <a:srcRect/>
            <a:stretch>
              <a:fillRect/>
            </a:stretch>
          </p:blipFill>
          <p:spPr bwMode="auto">
            <a:xfrm>
              <a:off x="3167" y="3680"/>
              <a:ext cx="1746" cy="419"/>
            </a:xfrm>
            <a:prstGeom prst="rect">
              <a:avLst/>
            </a:prstGeom>
            <a:noFill/>
            <a:ln w="9525">
              <a:noFill/>
              <a:miter lim="800000"/>
              <a:headEnd/>
              <a:tailEnd/>
            </a:ln>
          </p:spPr>
        </p:pic>
      </p:grpSp>
      <p:sp>
        <p:nvSpPr>
          <p:cNvPr id="46083" name="Rectangle 1"/>
          <p:cNvSpPr>
            <a:spLocks noChangeArrowheads="1"/>
          </p:cNvSpPr>
          <p:nvPr/>
        </p:nvSpPr>
        <p:spPr bwMode="auto">
          <a:xfrm>
            <a:off x="838200" y="2133600"/>
            <a:ext cx="5257800" cy="2590800"/>
          </a:xfrm>
          <a:prstGeom prst="rect">
            <a:avLst/>
          </a:prstGeom>
          <a:noFill/>
          <a:ln w="9525">
            <a:noFill/>
            <a:miter lim="800000"/>
            <a:headEnd/>
            <a:tailEnd/>
          </a:ln>
        </p:spPr>
        <p:txBody>
          <a:bodyPr/>
          <a:lstStyle/>
          <a:p>
            <a:pPr>
              <a:spcAft>
                <a:spcPct val="25000"/>
              </a:spcAft>
            </a:pPr>
            <a:r>
              <a:rPr lang="de-DE" sz="3200"/>
              <a:t>ATA has designed an app to put the entire conference at your fingertips – </a:t>
            </a:r>
          </a:p>
          <a:p>
            <a:pPr>
              <a:spcAft>
                <a:spcPct val="150000"/>
              </a:spcAft>
            </a:pPr>
            <a:r>
              <a:rPr lang="de-DE" sz="3200"/>
              <a:t>before, during and after the conference.</a:t>
            </a:r>
          </a:p>
          <a:p>
            <a:endParaRPr lang="de-DE" sz="3200"/>
          </a:p>
        </p:txBody>
      </p:sp>
      <p:pic>
        <p:nvPicPr>
          <p:cNvPr id="46084" name="Picture 5" descr="Mobile_App"/>
          <p:cNvPicPr>
            <a:picLocks noChangeAspect="1" noChangeArrowheads="1"/>
          </p:cNvPicPr>
          <p:nvPr/>
        </p:nvPicPr>
        <p:blipFill>
          <a:blip r:embed="rId5"/>
          <a:srcRect/>
          <a:stretch>
            <a:fillRect/>
          </a:stretch>
        </p:blipFill>
        <p:spPr bwMode="auto">
          <a:xfrm>
            <a:off x="6629400" y="1676400"/>
            <a:ext cx="2078038" cy="3914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11"/>
          <p:cNvSpPr>
            <a:spLocks noGrp="1" noChangeArrowheads="1"/>
          </p:cNvSpPr>
          <p:nvPr>
            <p:ph type="title" idx="4294967295"/>
          </p:nvPr>
        </p:nvSpPr>
        <p:spPr/>
        <p:txBody>
          <a:bodyPr/>
          <a:lstStyle/>
          <a:p>
            <a:r>
              <a:rPr lang="de-DE" smtClean="0"/>
              <a:t>The ATA 53rd Annual Conference Mobile App</a:t>
            </a:r>
            <a:endParaRPr lang="en-US" smtClean="0"/>
          </a:p>
        </p:txBody>
      </p:sp>
      <p:grpSp>
        <p:nvGrpSpPr>
          <p:cNvPr id="148483" name="Group 4"/>
          <p:cNvGrpSpPr>
            <a:grpSpLocks/>
          </p:cNvGrpSpPr>
          <p:nvPr/>
        </p:nvGrpSpPr>
        <p:grpSpPr bwMode="auto">
          <a:xfrm>
            <a:off x="304800" y="5638800"/>
            <a:ext cx="2771775" cy="977900"/>
            <a:chOff x="3167" y="3483"/>
            <a:chExt cx="1746" cy="616"/>
          </a:xfrm>
        </p:grpSpPr>
        <p:pic>
          <p:nvPicPr>
            <p:cNvPr id="148484" name="Picture 3" descr="ATA logo pms 648.eps"/>
            <p:cNvPicPr>
              <a:picLocks noChangeAspect="1"/>
            </p:cNvPicPr>
            <p:nvPr/>
          </p:nvPicPr>
          <p:blipFill>
            <a:blip r:embed="rId3"/>
            <a:srcRect/>
            <a:stretch>
              <a:fillRect/>
            </a:stretch>
          </p:blipFill>
          <p:spPr bwMode="auto">
            <a:xfrm>
              <a:off x="3282" y="3483"/>
              <a:ext cx="482" cy="197"/>
            </a:xfrm>
            <a:prstGeom prst="rect">
              <a:avLst/>
            </a:prstGeom>
            <a:noFill/>
            <a:ln w="9525">
              <a:noFill/>
              <a:miter lim="800000"/>
              <a:headEnd/>
              <a:tailEnd/>
            </a:ln>
          </p:spPr>
        </p:pic>
        <p:pic>
          <p:nvPicPr>
            <p:cNvPr id="148485" name="Picture 7" descr="ATA Logo Type copy.tif"/>
            <p:cNvPicPr>
              <a:picLocks noChangeAspect="1"/>
            </p:cNvPicPr>
            <p:nvPr/>
          </p:nvPicPr>
          <p:blipFill>
            <a:blip r:embed="rId4"/>
            <a:srcRect/>
            <a:stretch>
              <a:fillRect/>
            </a:stretch>
          </p:blipFill>
          <p:spPr bwMode="auto">
            <a:xfrm>
              <a:off x="3167" y="3680"/>
              <a:ext cx="1746" cy="419"/>
            </a:xfrm>
            <a:prstGeom prst="rect">
              <a:avLst/>
            </a:prstGeom>
            <a:noFill/>
            <a:ln w="9525">
              <a:noFill/>
              <a:miter lim="800000"/>
              <a:headEnd/>
              <a:tailEnd/>
            </a:ln>
          </p:spPr>
        </p:pic>
      </p:grpSp>
      <p:sp>
        <p:nvSpPr>
          <p:cNvPr id="148486" name="Rectangle 1"/>
          <p:cNvSpPr>
            <a:spLocks noChangeArrowheads="1"/>
          </p:cNvSpPr>
          <p:nvPr/>
        </p:nvSpPr>
        <p:spPr bwMode="auto">
          <a:xfrm>
            <a:off x="838200" y="1828800"/>
            <a:ext cx="5562600" cy="3657600"/>
          </a:xfrm>
          <a:prstGeom prst="rect">
            <a:avLst/>
          </a:prstGeom>
          <a:noFill/>
          <a:ln w="9525">
            <a:noFill/>
            <a:miter lim="800000"/>
            <a:headEnd/>
            <a:tailEnd/>
          </a:ln>
        </p:spPr>
        <p:txBody>
          <a:bodyPr/>
          <a:lstStyle/>
          <a:p>
            <a:pPr>
              <a:spcAft>
                <a:spcPct val="55000"/>
              </a:spcAft>
            </a:pPr>
            <a:r>
              <a:rPr lang="en-US" sz="3200"/>
              <a:t>It is available on any smartphone – and can also be viewed on your laptop‘s browser.</a:t>
            </a:r>
          </a:p>
          <a:p>
            <a:pPr>
              <a:spcAft>
                <a:spcPct val="150000"/>
              </a:spcAft>
            </a:pPr>
            <a:r>
              <a:rPr lang="en-US" sz="3200"/>
              <a:t>Only registered attendees will be able to access this app.</a:t>
            </a:r>
            <a:endParaRPr lang="de-DE" sz="3200"/>
          </a:p>
          <a:p>
            <a:endParaRPr lang="de-DE" sz="3200"/>
          </a:p>
        </p:txBody>
      </p:sp>
      <p:pic>
        <p:nvPicPr>
          <p:cNvPr id="148487" name="Picture 5" descr="Mobile_App"/>
          <p:cNvPicPr>
            <a:picLocks noChangeAspect="1" noChangeArrowheads="1"/>
          </p:cNvPicPr>
          <p:nvPr/>
        </p:nvPicPr>
        <p:blipFill>
          <a:blip r:embed="rId5"/>
          <a:srcRect/>
          <a:stretch>
            <a:fillRect/>
          </a:stretch>
        </p:blipFill>
        <p:spPr bwMode="auto">
          <a:xfrm>
            <a:off x="6629400" y="1676400"/>
            <a:ext cx="2078038" cy="3914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r>
              <a:rPr lang="de-DE" smtClean="0"/>
              <a:t>The ATA 53rd Annual Conference Mobile App</a:t>
            </a:r>
            <a:endParaRPr lang="en-US" smtClean="0"/>
          </a:p>
        </p:txBody>
      </p:sp>
      <p:sp>
        <p:nvSpPr>
          <p:cNvPr id="48130" name="Content Placeholder 2"/>
          <p:cNvSpPr>
            <a:spLocks noGrp="1"/>
          </p:cNvSpPr>
          <p:nvPr>
            <p:ph idx="1"/>
          </p:nvPr>
        </p:nvSpPr>
        <p:spPr>
          <a:xfrm>
            <a:off x="3609975" y="1924050"/>
            <a:ext cx="5562600" cy="4114800"/>
          </a:xfrm>
        </p:spPr>
        <p:txBody>
          <a:bodyPr/>
          <a:lstStyle/>
          <a:p>
            <a:r>
              <a:rPr lang="de-DE" smtClean="0"/>
              <a:t>Upload your résumé to share it with attendees and exhibitors</a:t>
            </a:r>
          </a:p>
          <a:p>
            <a:r>
              <a:rPr lang="de-DE" smtClean="0"/>
              <a:t>Browse the schedule, abstracts and bios</a:t>
            </a:r>
          </a:p>
          <a:p>
            <a:r>
              <a:rPr lang="de-DE" smtClean="0"/>
              <a:t>Receive schedule updates and alerts as they happen</a:t>
            </a:r>
          </a:p>
        </p:txBody>
      </p:sp>
      <p:pic>
        <p:nvPicPr>
          <p:cNvPr id="48131" name="Picture 5" descr="Attendee Network"/>
          <p:cNvPicPr>
            <a:picLocks noChangeAspect="1" noChangeArrowheads="1"/>
          </p:cNvPicPr>
          <p:nvPr/>
        </p:nvPicPr>
        <p:blipFill>
          <a:blip r:embed="rId3"/>
          <a:srcRect/>
          <a:stretch>
            <a:fillRect/>
          </a:stretch>
        </p:blipFill>
        <p:spPr bwMode="auto">
          <a:xfrm>
            <a:off x="381000" y="2219325"/>
            <a:ext cx="2971800" cy="2695575"/>
          </a:xfrm>
          <a:prstGeom prst="rect">
            <a:avLst/>
          </a:prstGeom>
          <a:noFill/>
          <a:ln w="9525">
            <a:noFill/>
            <a:miter lim="800000"/>
            <a:headEnd/>
            <a:tailEnd/>
          </a:ln>
        </p:spPr>
      </p:pic>
      <p:grpSp>
        <p:nvGrpSpPr>
          <p:cNvPr id="48133" name="Group 4"/>
          <p:cNvGrpSpPr>
            <a:grpSpLocks/>
          </p:cNvGrpSpPr>
          <p:nvPr/>
        </p:nvGrpSpPr>
        <p:grpSpPr bwMode="auto">
          <a:xfrm>
            <a:off x="304800" y="5638800"/>
            <a:ext cx="2771775" cy="977900"/>
            <a:chOff x="3167" y="3483"/>
            <a:chExt cx="1746" cy="616"/>
          </a:xfrm>
        </p:grpSpPr>
        <p:pic>
          <p:nvPicPr>
            <p:cNvPr id="48134" name="Picture 3" descr="ATA logo pms 648.eps"/>
            <p:cNvPicPr>
              <a:picLocks noChangeAspect="1"/>
            </p:cNvPicPr>
            <p:nvPr/>
          </p:nvPicPr>
          <p:blipFill>
            <a:blip r:embed="rId4"/>
            <a:srcRect/>
            <a:stretch>
              <a:fillRect/>
            </a:stretch>
          </p:blipFill>
          <p:spPr bwMode="auto">
            <a:xfrm>
              <a:off x="3282" y="3483"/>
              <a:ext cx="482" cy="197"/>
            </a:xfrm>
            <a:prstGeom prst="rect">
              <a:avLst/>
            </a:prstGeom>
            <a:noFill/>
            <a:ln w="9525">
              <a:noFill/>
              <a:miter lim="800000"/>
              <a:headEnd/>
              <a:tailEnd/>
            </a:ln>
          </p:spPr>
        </p:pic>
        <p:pic>
          <p:nvPicPr>
            <p:cNvPr id="48135" name="Picture 7" descr="ATA Logo Type copy.tif"/>
            <p:cNvPicPr>
              <a:picLocks noChangeAspect="1"/>
            </p:cNvPicPr>
            <p:nvPr/>
          </p:nvPicPr>
          <p:blipFill>
            <a:blip r:embed="rId5"/>
            <a:srcRect/>
            <a:stretch>
              <a:fillRect/>
            </a:stretch>
          </p:blipFill>
          <p:spPr bwMode="auto">
            <a:xfrm>
              <a:off x="3167" y="3680"/>
              <a:ext cx="1746" cy="419"/>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lstStyle/>
          <a:p>
            <a:r>
              <a:rPr lang="de-DE" smtClean="0"/>
              <a:t>The ATA 53rd Annual Conference Mobile App</a:t>
            </a:r>
            <a:endParaRPr lang="en-US" smtClean="0"/>
          </a:p>
        </p:txBody>
      </p:sp>
      <p:sp>
        <p:nvSpPr>
          <p:cNvPr id="49154" name="Content Placeholder 2"/>
          <p:cNvSpPr>
            <a:spLocks noGrp="1"/>
          </p:cNvSpPr>
          <p:nvPr>
            <p:ph idx="1"/>
          </p:nvPr>
        </p:nvSpPr>
        <p:spPr>
          <a:xfrm>
            <a:off x="1143000" y="1828800"/>
            <a:ext cx="6553200" cy="2971800"/>
          </a:xfrm>
        </p:spPr>
        <p:txBody>
          <a:bodyPr/>
          <a:lstStyle/>
          <a:p>
            <a:r>
              <a:rPr lang="de-DE" smtClean="0"/>
              <a:t>Use interactive floor plans to locate exhibitor/ sponsor booths and visit their websites</a:t>
            </a:r>
          </a:p>
          <a:p>
            <a:r>
              <a:rPr lang="de-DE" smtClean="0"/>
              <a:t>Connect with other attendees to arrange meetings, lunches, coffee klatsches, etc.</a:t>
            </a:r>
          </a:p>
        </p:txBody>
      </p:sp>
      <p:pic>
        <p:nvPicPr>
          <p:cNvPr id="49156" name="Picture 1" descr="inversGlobe-ReflexBlueCROP.jpg"/>
          <p:cNvPicPr>
            <a:picLocks noChangeAspect="1"/>
          </p:cNvPicPr>
          <p:nvPr/>
        </p:nvPicPr>
        <p:blipFill>
          <a:blip r:embed="rId3"/>
          <a:srcRect/>
          <a:stretch>
            <a:fillRect/>
          </a:stretch>
        </p:blipFill>
        <p:spPr bwMode="auto">
          <a:xfrm>
            <a:off x="0" y="5167313"/>
            <a:ext cx="2133600" cy="1690687"/>
          </a:xfrm>
          <a:prstGeom prst="rect">
            <a:avLst/>
          </a:prstGeom>
          <a:noFill/>
          <a:ln w="9525">
            <a:noFill/>
            <a:miter lim="800000"/>
            <a:headEnd/>
            <a:tailEnd/>
          </a:ln>
        </p:spPr>
      </p:pic>
      <p:grpSp>
        <p:nvGrpSpPr>
          <p:cNvPr id="49157" name="Group 10"/>
          <p:cNvGrpSpPr>
            <a:grpSpLocks/>
          </p:cNvGrpSpPr>
          <p:nvPr/>
        </p:nvGrpSpPr>
        <p:grpSpPr bwMode="auto">
          <a:xfrm>
            <a:off x="5715000" y="5803900"/>
            <a:ext cx="2771775" cy="977900"/>
            <a:chOff x="3167" y="3483"/>
            <a:chExt cx="1746" cy="616"/>
          </a:xfrm>
        </p:grpSpPr>
        <p:pic>
          <p:nvPicPr>
            <p:cNvPr id="49158" name="Picture 3" descr="ATA logo pms 648.eps"/>
            <p:cNvPicPr>
              <a:picLocks noChangeAspect="1"/>
            </p:cNvPicPr>
            <p:nvPr/>
          </p:nvPicPr>
          <p:blipFill>
            <a:blip r:embed="rId4"/>
            <a:srcRect/>
            <a:stretch>
              <a:fillRect/>
            </a:stretch>
          </p:blipFill>
          <p:spPr bwMode="auto">
            <a:xfrm>
              <a:off x="3282" y="3483"/>
              <a:ext cx="482" cy="197"/>
            </a:xfrm>
            <a:prstGeom prst="rect">
              <a:avLst/>
            </a:prstGeom>
            <a:noFill/>
            <a:ln w="9525">
              <a:noFill/>
              <a:miter lim="800000"/>
              <a:headEnd/>
              <a:tailEnd/>
            </a:ln>
          </p:spPr>
        </p:pic>
        <p:pic>
          <p:nvPicPr>
            <p:cNvPr id="49159" name="Picture 7" descr="ATA Logo Type copy.tif"/>
            <p:cNvPicPr>
              <a:picLocks noChangeAspect="1"/>
            </p:cNvPicPr>
            <p:nvPr/>
          </p:nvPicPr>
          <p:blipFill>
            <a:blip r:embed="rId5"/>
            <a:srcRect/>
            <a:stretch>
              <a:fillRect/>
            </a:stretch>
          </p:blipFill>
          <p:spPr bwMode="auto">
            <a:xfrm>
              <a:off x="3167" y="3680"/>
              <a:ext cx="1746" cy="419"/>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Title 1"/>
          <p:cNvSpPr>
            <a:spLocks noGrp="1"/>
          </p:cNvSpPr>
          <p:nvPr>
            <p:ph type="title" idx="4294967295"/>
          </p:nvPr>
        </p:nvSpPr>
        <p:spPr/>
        <p:txBody>
          <a:bodyPr/>
          <a:lstStyle/>
          <a:p>
            <a:r>
              <a:rPr lang="de-DE" smtClean="0"/>
              <a:t>The ATA 53rd Annual Conference Mobile App</a:t>
            </a:r>
            <a:endParaRPr lang="en-US" smtClean="0"/>
          </a:p>
        </p:txBody>
      </p:sp>
      <p:sp>
        <p:nvSpPr>
          <p:cNvPr id="152579" name="Content Placeholder 2"/>
          <p:cNvSpPr>
            <a:spLocks noGrp="1"/>
          </p:cNvSpPr>
          <p:nvPr>
            <p:ph idx="4294967295"/>
          </p:nvPr>
        </p:nvSpPr>
        <p:spPr>
          <a:xfrm>
            <a:off x="1143000" y="1905000"/>
            <a:ext cx="6553200" cy="2971800"/>
          </a:xfrm>
        </p:spPr>
        <p:txBody>
          <a:bodyPr/>
          <a:lstStyle/>
          <a:p>
            <a:r>
              <a:rPr lang="de-DE" smtClean="0"/>
              <a:t>Find places to eat or visit and view contact info and map location</a:t>
            </a:r>
          </a:p>
          <a:p>
            <a:r>
              <a:rPr lang="de-DE" smtClean="0"/>
              <a:t>Check in with Facebook, Twitter or LinkedIn all within the app</a:t>
            </a:r>
          </a:p>
        </p:txBody>
      </p:sp>
      <p:pic>
        <p:nvPicPr>
          <p:cNvPr id="152580" name="Picture 1" descr="inversGlobe-ReflexBlueCROP.jpg"/>
          <p:cNvPicPr>
            <a:picLocks noChangeAspect="1"/>
          </p:cNvPicPr>
          <p:nvPr/>
        </p:nvPicPr>
        <p:blipFill>
          <a:blip r:embed="rId3"/>
          <a:srcRect/>
          <a:stretch>
            <a:fillRect/>
          </a:stretch>
        </p:blipFill>
        <p:spPr bwMode="auto">
          <a:xfrm>
            <a:off x="0" y="5167313"/>
            <a:ext cx="2133600" cy="1690687"/>
          </a:xfrm>
          <a:prstGeom prst="rect">
            <a:avLst/>
          </a:prstGeom>
          <a:noFill/>
          <a:ln w="9525">
            <a:noFill/>
            <a:miter lim="800000"/>
            <a:headEnd/>
            <a:tailEnd/>
          </a:ln>
        </p:spPr>
      </p:pic>
      <p:grpSp>
        <p:nvGrpSpPr>
          <p:cNvPr id="152581" name="Group 10"/>
          <p:cNvGrpSpPr>
            <a:grpSpLocks/>
          </p:cNvGrpSpPr>
          <p:nvPr/>
        </p:nvGrpSpPr>
        <p:grpSpPr bwMode="auto">
          <a:xfrm>
            <a:off x="5715000" y="5803900"/>
            <a:ext cx="2771775" cy="977900"/>
            <a:chOff x="3167" y="3483"/>
            <a:chExt cx="1746" cy="616"/>
          </a:xfrm>
        </p:grpSpPr>
        <p:pic>
          <p:nvPicPr>
            <p:cNvPr id="152582" name="Picture 3" descr="ATA logo pms 648.eps"/>
            <p:cNvPicPr>
              <a:picLocks noChangeAspect="1"/>
            </p:cNvPicPr>
            <p:nvPr/>
          </p:nvPicPr>
          <p:blipFill>
            <a:blip r:embed="rId4"/>
            <a:srcRect/>
            <a:stretch>
              <a:fillRect/>
            </a:stretch>
          </p:blipFill>
          <p:spPr bwMode="auto">
            <a:xfrm>
              <a:off x="3282" y="3483"/>
              <a:ext cx="482" cy="197"/>
            </a:xfrm>
            <a:prstGeom prst="rect">
              <a:avLst/>
            </a:prstGeom>
            <a:noFill/>
            <a:ln w="9525">
              <a:noFill/>
              <a:miter lim="800000"/>
              <a:headEnd/>
              <a:tailEnd/>
            </a:ln>
          </p:spPr>
        </p:pic>
        <p:pic>
          <p:nvPicPr>
            <p:cNvPr id="152583" name="Picture 7" descr="ATA Logo Type copy.tif"/>
            <p:cNvPicPr>
              <a:picLocks noChangeAspect="1"/>
            </p:cNvPicPr>
            <p:nvPr/>
          </p:nvPicPr>
          <p:blipFill>
            <a:blip r:embed="rId5"/>
            <a:srcRect/>
            <a:stretch>
              <a:fillRect/>
            </a:stretch>
          </p:blipFill>
          <p:spPr bwMode="auto">
            <a:xfrm>
              <a:off x="3167" y="3680"/>
              <a:ext cx="1746" cy="419"/>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p:txBody>
          <a:bodyPr/>
          <a:lstStyle/>
          <a:p>
            <a:r>
              <a:rPr lang="de-DE" smtClean="0"/>
              <a:t>Anatomy of a Name Badge</a:t>
            </a:r>
            <a:endParaRPr lang="en-US" smtClean="0"/>
          </a:p>
        </p:txBody>
      </p:sp>
      <p:pic>
        <p:nvPicPr>
          <p:cNvPr id="62466" name="Picture 3" descr="C:\Documents and Settings\Jill\My Documents\Downloads\namebadge.jpg"/>
          <p:cNvPicPr>
            <a:picLocks noChangeAspect="1" noChangeArrowheads="1"/>
          </p:cNvPicPr>
          <p:nvPr/>
        </p:nvPicPr>
        <p:blipFill>
          <a:blip r:embed="rId3"/>
          <a:srcRect/>
          <a:stretch>
            <a:fillRect/>
          </a:stretch>
        </p:blipFill>
        <p:spPr bwMode="auto">
          <a:xfrm>
            <a:off x="3063875" y="1828800"/>
            <a:ext cx="3014663" cy="4525963"/>
          </a:xfrm>
          <a:prstGeom prst="rect">
            <a:avLst/>
          </a:prstGeom>
          <a:noFill/>
          <a:ln w="9525">
            <a:noFill/>
            <a:miter lim="800000"/>
            <a:headEnd/>
            <a:tailEnd/>
          </a:ln>
        </p:spPr>
      </p:pic>
    </p:spTree>
    <p:extLst>
      <p:ext uri="{BB962C8B-B14F-4D97-AF65-F5344CB8AC3E}">
        <p14:creationId xmlns:p14="http://schemas.microsoft.com/office/powerpoint/2010/main" val="11063392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p:txBody>
          <a:bodyPr/>
          <a:lstStyle/>
          <a:p>
            <a:r>
              <a:rPr lang="de-DE" smtClean="0"/>
              <a:t>Anatomy of a Name Badge</a:t>
            </a:r>
            <a:endParaRPr lang="en-US" smtClean="0"/>
          </a:p>
        </p:txBody>
      </p:sp>
      <p:sp>
        <p:nvSpPr>
          <p:cNvPr id="63490" name="Rectangle 3"/>
          <p:cNvSpPr>
            <a:spLocks noGrp="1" noChangeArrowheads="1"/>
          </p:cNvSpPr>
          <p:nvPr>
            <p:ph type="body" idx="1"/>
          </p:nvPr>
        </p:nvSpPr>
        <p:spPr>
          <a:xfrm>
            <a:off x="457200" y="1447800"/>
            <a:ext cx="8229600" cy="3733800"/>
          </a:xfrm>
        </p:spPr>
        <p:txBody>
          <a:bodyPr/>
          <a:lstStyle/>
          <a:p>
            <a:r>
              <a:rPr lang="de-DE" dirty="0"/>
              <a:t>First time attendees get a pink ribbon to wear at the bottom of their ID tag</a:t>
            </a:r>
          </a:p>
          <a:p>
            <a:r>
              <a:rPr lang="de-DE" dirty="0" smtClean="0"/>
              <a:t>Carry business cards in your name badge – and jot down notes on how you met them on the back of the cards</a:t>
            </a:r>
          </a:p>
          <a:p>
            <a:r>
              <a:rPr lang="de-DE" dirty="0"/>
              <a:t>Separate pockets to keep your business cards separate from the ones you </a:t>
            </a:r>
            <a:r>
              <a:rPr lang="de-DE" dirty="0" smtClean="0"/>
              <a:t>collect</a:t>
            </a:r>
            <a:endParaRPr lang="en-US" dirty="0"/>
          </a:p>
        </p:txBody>
      </p:sp>
      <p:pic>
        <p:nvPicPr>
          <p:cNvPr id="63492" name="Picture 1" descr="inversGlobe-ReflexBlueCROP.jpg"/>
          <p:cNvPicPr>
            <a:picLocks noChangeAspect="1"/>
          </p:cNvPicPr>
          <p:nvPr/>
        </p:nvPicPr>
        <p:blipFill>
          <a:blip r:embed="rId3"/>
          <a:srcRect/>
          <a:stretch>
            <a:fillRect/>
          </a:stretch>
        </p:blipFill>
        <p:spPr bwMode="auto">
          <a:xfrm>
            <a:off x="0" y="5167313"/>
            <a:ext cx="2133600" cy="1690687"/>
          </a:xfrm>
          <a:prstGeom prst="rect">
            <a:avLst/>
          </a:prstGeom>
          <a:noFill/>
          <a:ln w="9525">
            <a:noFill/>
            <a:miter lim="800000"/>
            <a:headEnd/>
            <a:tailEnd/>
          </a:ln>
        </p:spPr>
      </p:pic>
      <p:grpSp>
        <p:nvGrpSpPr>
          <p:cNvPr id="63493" name="Group 10"/>
          <p:cNvGrpSpPr>
            <a:grpSpLocks/>
          </p:cNvGrpSpPr>
          <p:nvPr/>
        </p:nvGrpSpPr>
        <p:grpSpPr bwMode="auto">
          <a:xfrm>
            <a:off x="5715000" y="5803900"/>
            <a:ext cx="2771775" cy="977900"/>
            <a:chOff x="3167" y="3483"/>
            <a:chExt cx="1746" cy="616"/>
          </a:xfrm>
        </p:grpSpPr>
        <p:pic>
          <p:nvPicPr>
            <p:cNvPr id="63494" name="Picture 3" descr="ATA logo pms 648.eps"/>
            <p:cNvPicPr>
              <a:picLocks noChangeAspect="1"/>
            </p:cNvPicPr>
            <p:nvPr/>
          </p:nvPicPr>
          <p:blipFill>
            <a:blip r:embed="rId4"/>
            <a:srcRect/>
            <a:stretch>
              <a:fillRect/>
            </a:stretch>
          </p:blipFill>
          <p:spPr bwMode="auto">
            <a:xfrm>
              <a:off x="3282" y="3483"/>
              <a:ext cx="482" cy="197"/>
            </a:xfrm>
            <a:prstGeom prst="rect">
              <a:avLst/>
            </a:prstGeom>
            <a:noFill/>
            <a:ln w="9525">
              <a:noFill/>
              <a:miter lim="800000"/>
              <a:headEnd/>
              <a:tailEnd/>
            </a:ln>
          </p:spPr>
        </p:pic>
        <p:pic>
          <p:nvPicPr>
            <p:cNvPr id="63495" name="Picture 7" descr="ATA Logo Type copy.tif"/>
            <p:cNvPicPr>
              <a:picLocks noChangeAspect="1"/>
            </p:cNvPicPr>
            <p:nvPr/>
          </p:nvPicPr>
          <p:blipFill>
            <a:blip r:embed="rId5"/>
            <a:srcRect/>
            <a:stretch>
              <a:fillRect/>
            </a:stretch>
          </p:blipFill>
          <p:spPr bwMode="auto">
            <a:xfrm>
              <a:off x="3167" y="3680"/>
              <a:ext cx="1746" cy="419"/>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TextBox 4"/>
          <p:cNvSpPr txBox="1">
            <a:spLocks noChangeArrowheads="1"/>
          </p:cNvSpPr>
          <p:nvPr/>
        </p:nvSpPr>
        <p:spPr bwMode="auto">
          <a:xfrm>
            <a:off x="1990725" y="620713"/>
            <a:ext cx="6129338" cy="366712"/>
          </a:xfrm>
          <a:prstGeom prst="rect">
            <a:avLst/>
          </a:prstGeom>
          <a:noFill/>
          <a:ln w="9525">
            <a:noFill/>
            <a:miter lim="800000"/>
            <a:headEnd/>
            <a:tailEnd/>
          </a:ln>
        </p:spPr>
        <p:txBody>
          <a:bodyPr>
            <a:spAutoFit/>
          </a:bodyPr>
          <a:lstStyle/>
          <a:p>
            <a:pPr defTabSz="457200"/>
            <a:endParaRPr lang="fr-FR">
              <a:latin typeface="Calibri" pitchFamily="34" charset="0"/>
              <a:ea typeface="ＭＳ Ｐゴシック" pitchFamily="34" charset="-128"/>
            </a:endParaRPr>
          </a:p>
        </p:txBody>
      </p:sp>
      <p:pic>
        <p:nvPicPr>
          <p:cNvPr id="173060" name="Picture 1" descr="inversGlobe-ReflexBlueCROP.jpg"/>
          <p:cNvPicPr>
            <a:picLocks noChangeAspect="1"/>
          </p:cNvPicPr>
          <p:nvPr/>
        </p:nvPicPr>
        <p:blipFill>
          <a:blip r:embed="rId3"/>
          <a:srcRect/>
          <a:stretch>
            <a:fillRect/>
          </a:stretch>
        </p:blipFill>
        <p:spPr bwMode="auto">
          <a:xfrm>
            <a:off x="0" y="5227638"/>
            <a:ext cx="2057400" cy="1630362"/>
          </a:xfrm>
          <a:prstGeom prst="rect">
            <a:avLst/>
          </a:prstGeom>
          <a:noFill/>
          <a:ln w="9525">
            <a:noFill/>
            <a:miter lim="800000"/>
            <a:headEnd/>
            <a:tailEnd/>
          </a:ln>
        </p:spPr>
      </p:pic>
      <p:grpSp>
        <p:nvGrpSpPr>
          <p:cNvPr id="173061" name="Group 10"/>
          <p:cNvGrpSpPr>
            <a:grpSpLocks/>
          </p:cNvGrpSpPr>
          <p:nvPr/>
        </p:nvGrpSpPr>
        <p:grpSpPr bwMode="auto">
          <a:xfrm>
            <a:off x="5715000" y="5803900"/>
            <a:ext cx="2771775" cy="977900"/>
            <a:chOff x="3167" y="3483"/>
            <a:chExt cx="1746" cy="616"/>
          </a:xfrm>
        </p:grpSpPr>
        <p:pic>
          <p:nvPicPr>
            <p:cNvPr id="173062" name="Picture 3" descr="ATA logo pms 648.eps"/>
            <p:cNvPicPr>
              <a:picLocks noChangeAspect="1"/>
            </p:cNvPicPr>
            <p:nvPr/>
          </p:nvPicPr>
          <p:blipFill>
            <a:blip r:embed="rId4"/>
            <a:srcRect/>
            <a:stretch>
              <a:fillRect/>
            </a:stretch>
          </p:blipFill>
          <p:spPr bwMode="auto">
            <a:xfrm>
              <a:off x="3282" y="3483"/>
              <a:ext cx="482" cy="197"/>
            </a:xfrm>
            <a:prstGeom prst="rect">
              <a:avLst/>
            </a:prstGeom>
            <a:noFill/>
            <a:ln w="9525">
              <a:noFill/>
              <a:miter lim="800000"/>
              <a:headEnd/>
              <a:tailEnd/>
            </a:ln>
          </p:spPr>
        </p:pic>
        <p:pic>
          <p:nvPicPr>
            <p:cNvPr id="173063" name="Picture 7" descr="ATA Logo Type copy.tif"/>
            <p:cNvPicPr>
              <a:picLocks noChangeAspect="1"/>
            </p:cNvPicPr>
            <p:nvPr/>
          </p:nvPicPr>
          <p:blipFill>
            <a:blip r:embed="rId5"/>
            <a:srcRect/>
            <a:stretch>
              <a:fillRect/>
            </a:stretch>
          </p:blipFill>
          <p:spPr bwMode="auto">
            <a:xfrm>
              <a:off x="3167" y="3680"/>
              <a:ext cx="1746" cy="419"/>
            </a:xfrm>
            <a:prstGeom prst="rect">
              <a:avLst/>
            </a:prstGeom>
            <a:noFill/>
            <a:ln w="9525">
              <a:noFill/>
              <a:miter lim="800000"/>
              <a:headEnd/>
              <a:tailEnd/>
            </a:ln>
          </p:spPr>
        </p:pic>
      </p:grpSp>
      <p:pic>
        <p:nvPicPr>
          <p:cNvPr id="173065" name="Picture 1" descr="inversGlobe-ReflexBlueCROP.jpg"/>
          <p:cNvPicPr>
            <a:picLocks noChangeAspect="1"/>
          </p:cNvPicPr>
          <p:nvPr/>
        </p:nvPicPr>
        <p:blipFill>
          <a:blip r:embed="rId3"/>
          <a:srcRect/>
          <a:stretch>
            <a:fillRect/>
          </a:stretch>
        </p:blipFill>
        <p:spPr bwMode="auto">
          <a:xfrm>
            <a:off x="0" y="5167313"/>
            <a:ext cx="2133600" cy="1690687"/>
          </a:xfrm>
          <a:prstGeom prst="rect">
            <a:avLst/>
          </a:prstGeom>
          <a:noFill/>
          <a:ln w="9525">
            <a:noFill/>
            <a:miter lim="800000"/>
            <a:headEnd/>
            <a:tailEnd/>
          </a:ln>
        </p:spPr>
      </p:pic>
      <p:sp>
        <p:nvSpPr>
          <p:cNvPr id="173067" name="Rectangle 1026"/>
          <p:cNvSpPr>
            <a:spLocks noChangeArrowheads="1"/>
          </p:cNvSpPr>
          <p:nvPr/>
        </p:nvSpPr>
        <p:spPr bwMode="auto">
          <a:xfrm>
            <a:off x="457200" y="274638"/>
            <a:ext cx="8229600" cy="1143000"/>
          </a:xfrm>
          <a:prstGeom prst="rect">
            <a:avLst/>
          </a:prstGeom>
          <a:noFill/>
          <a:ln w="9525">
            <a:noFill/>
            <a:miter lim="800000"/>
            <a:headEnd/>
            <a:tailEnd/>
          </a:ln>
        </p:spPr>
        <p:txBody>
          <a:bodyPr anchor="ctr"/>
          <a:lstStyle/>
          <a:p>
            <a:pPr algn="ctr"/>
            <a:r>
              <a:rPr lang="de-DE" sz="4400" dirty="0" smtClean="0">
                <a:solidFill>
                  <a:schemeClr val="tx2"/>
                </a:solidFill>
              </a:rPr>
              <a:t>Name badges and bag</a:t>
            </a:r>
            <a:endParaRPr lang="en-US" sz="4400" dirty="0">
              <a:solidFill>
                <a:schemeClr val="tx2"/>
              </a:solidFill>
            </a:endParaRPr>
          </a:p>
        </p:txBody>
      </p:sp>
      <p:sp>
        <p:nvSpPr>
          <p:cNvPr id="173068" name="Rectangle 1027"/>
          <p:cNvSpPr>
            <a:spLocks noChangeArrowheads="1"/>
          </p:cNvSpPr>
          <p:nvPr/>
        </p:nvSpPr>
        <p:spPr bwMode="auto">
          <a:xfrm>
            <a:off x="685800" y="1905000"/>
            <a:ext cx="8001000" cy="2286000"/>
          </a:xfrm>
          <a:prstGeom prst="rect">
            <a:avLst/>
          </a:prstGeom>
          <a:noFill/>
          <a:ln w="9525">
            <a:noFill/>
            <a:miter lim="800000"/>
            <a:headEnd/>
            <a:tailEnd/>
          </a:ln>
        </p:spPr>
        <p:txBody>
          <a:bodyPr/>
          <a:lstStyle/>
          <a:p>
            <a:pPr marL="342900" indent="-342900">
              <a:spcBef>
                <a:spcPct val="20000"/>
              </a:spcBef>
              <a:buFontTx/>
              <a:buChar char="•"/>
            </a:pPr>
            <a:r>
              <a:rPr lang="de-DE" sz="3200" dirty="0" smtClean="0"/>
              <a:t>Mark </a:t>
            </a:r>
            <a:r>
              <a:rPr lang="de-DE" sz="3200" dirty="0"/>
              <a:t>your bag with a business card, ribbon or unique identifier</a:t>
            </a:r>
          </a:p>
          <a:p>
            <a:pPr marL="342900" indent="-342900">
              <a:spcBef>
                <a:spcPct val="20000"/>
              </a:spcBef>
              <a:buFontTx/>
              <a:buChar char="•"/>
            </a:pPr>
            <a:r>
              <a:rPr lang="de-DE" sz="3200" dirty="0"/>
              <a:t>Colored dots indicate languages. Good ice breaker </a:t>
            </a:r>
            <a:endParaRPr lang="de-DE" sz="3200" dirty="0" smtClean="0"/>
          </a:p>
          <a:p>
            <a:pPr marL="342900" indent="-342900">
              <a:spcBef>
                <a:spcPct val="20000"/>
              </a:spcBef>
              <a:buFontTx/>
              <a:buChar char="•"/>
            </a:pPr>
            <a:r>
              <a:rPr lang="de-DE" sz="3200" dirty="0" smtClean="0"/>
              <a:t>Be </a:t>
            </a:r>
            <a:r>
              <a:rPr lang="de-DE" sz="3200" dirty="0"/>
              <a:t>sure to get language dots from the Hospitality </a:t>
            </a:r>
            <a:r>
              <a:rPr lang="de-DE" sz="3200" dirty="0" smtClean="0"/>
              <a:t>Desk</a:t>
            </a:r>
            <a:endParaRPr lang="en-US" sz="32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1026"/>
          <p:cNvSpPr>
            <a:spLocks noGrp="1" noChangeArrowheads="1"/>
          </p:cNvSpPr>
          <p:nvPr>
            <p:ph type="title"/>
          </p:nvPr>
        </p:nvSpPr>
        <p:spPr/>
        <p:txBody>
          <a:bodyPr/>
          <a:lstStyle/>
          <a:p>
            <a:r>
              <a:rPr lang="de-DE" smtClean="0"/>
              <a:t>Hospitality Desk</a:t>
            </a:r>
            <a:endParaRPr lang="en-US" smtClean="0"/>
          </a:p>
        </p:txBody>
      </p:sp>
      <p:sp>
        <p:nvSpPr>
          <p:cNvPr id="60418" name="Rectangle 1027"/>
          <p:cNvSpPr>
            <a:spLocks noGrp="1" noChangeArrowheads="1"/>
          </p:cNvSpPr>
          <p:nvPr>
            <p:ph type="body" idx="1"/>
          </p:nvPr>
        </p:nvSpPr>
        <p:spPr>
          <a:xfrm>
            <a:off x="457200" y="1600200"/>
            <a:ext cx="8229600" cy="2971800"/>
          </a:xfrm>
        </p:spPr>
        <p:txBody>
          <a:bodyPr/>
          <a:lstStyle/>
          <a:p>
            <a:r>
              <a:rPr lang="de-DE" smtClean="0"/>
              <a:t>The Hospitality Desk will be staffed by the </a:t>
            </a:r>
            <a:r>
              <a:rPr lang="en-US" smtClean="0"/>
              <a:t>Association of Translators and Interpreters in the San Diego Area (ATISDA)</a:t>
            </a:r>
          </a:p>
          <a:p>
            <a:r>
              <a:rPr lang="en-US" smtClean="0"/>
              <a:t>Visit their blog for tips at http://atasandiego2012.wordpress.com</a:t>
            </a:r>
          </a:p>
        </p:txBody>
      </p:sp>
      <p:pic>
        <p:nvPicPr>
          <p:cNvPr id="60420" name="Picture 1" descr="inversGlobe-ReflexBlueCROP.jpg"/>
          <p:cNvPicPr>
            <a:picLocks noChangeAspect="1"/>
          </p:cNvPicPr>
          <p:nvPr/>
        </p:nvPicPr>
        <p:blipFill>
          <a:blip r:embed="rId3"/>
          <a:srcRect/>
          <a:stretch>
            <a:fillRect/>
          </a:stretch>
        </p:blipFill>
        <p:spPr bwMode="auto">
          <a:xfrm>
            <a:off x="0" y="5167313"/>
            <a:ext cx="2133600" cy="1690687"/>
          </a:xfrm>
          <a:prstGeom prst="rect">
            <a:avLst/>
          </a:prstGeom>
          <a:noFill/>
          <a:ln w="9525">
            <a:noFill/>
            <a:miter lim="800000"/>
            <a:headEnd/>
            <a:tailEnd/>
          </a:ln>
        </p:spPr>
      </p:pic>
      <p:grpSp>
        <p:nvGrpSpPr>
          <p:cNvPr id="60421" name="Group 10"/>
          <p:cNvGrpSpPr>
            <a:grpSpLocks/>
          </p:cNvGrpSpPr>
          <p:nvPr/>
        </p:nvGrpSpPr>
        <p:grpSpPr bwMode="auto">
          <a:xfrm>
            <a:off x="5715000" y="5803900"/>
            <a:ext cx="2771775" cy="977900"/>
            <a:chOff x="3167" y="3483"/>
            <a:chExt cx="1746" cy="616"/>
          </a:xfrm>
        </p:grpSpPr>
        <p:pic>
          <p:nvPicPr>
            <p:cNvPr id="60422" name="Picture 3" descr="ATA logo pms 648.eps"/>
            <p:cNvPicPr>
              <a:picLocks noChangeAspect="1"/>
            </p:cNvPicPr>
            <p:nvPr/>
          </p:nvPicPr>
          <p:blipFill>
            <a:blip r:embed="rId4"/>
            <a:srcRect/>
            <a:stretch>
              <a:fillRect/>
            </a:stretch>
          </p:blipFill>
          <p:spPr bwMode="auto">
            <a:xfrm>
              <a:off x="3282" y="3483"/>
              <a:ext cx="482" cy="197"/>
            </a:xfrm>
            <a:prstGeom prst="rect">
              <a:avLst/>
            </a:prstGeom>
            <a:noFill/>
            <a:ln w="9525">
              <a:noFill/>
              <a:miter lim="800000"/>
              <a:headEnd/>
              <a:tailEnd/>
            </a:ln>
          </p:spPr>
        </p:pic>
        <p:pic>
          <p:nvPicPr>
            <p:cNvPr id="60423" name="Picture 7" descr="ATA Logo Type copy.tif"/>
            <p:cNvPicPr>
              <a:picLocks noChangeAspect="1"/>
            </p:cNvPicPr>
            <p:nvPr/>
          </p:nvPicPr>
          <p:blipFill>
            <a:blip r:embed="rId5"/>
            <a:srcRect/>
            <a:stretch>
              <a:fillRect/>
            </a:stretch>
          </p:blipFill>
          <p:spPr bwMode="auto">
            <a:xfrm>
              <a:off x="3167" y="3680"/>
              <a:ext cx="1746" cy="419"/>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p:txBody>
          <a:bodyPr/>
          <a:lstStyle/>
          <a:p>
            <a:r>
              <a:rPr lang="de-DE" smtClean="0"/>
              <a:t>Plan your day</a:t>
            </a:r>
            <a:endParaRPr lang="en-US" smtClean="0"/>
          </a:p>
        </p:txBody>
      </p:sp>
      <p:pic>
        <p:nvPicPr>
          <p:cNvPr id="73730" name="Picture 3" descr="C:\Documents and Settings\Jill\My Documents\Downloads\program.JPG"/>
          <p:cNvPicPr>
            <a:picLocks noChangeAspect="1" noChangeArrowheads="1"/>
          </p:cNvPicPr>
          <p:nvPr/>
        </p:nvPicPr>
        <p:blipFill>
          <a:blip r:embed="rId3"/>
          <a:srcRect/>
          <a:stretch>
            <a:fillRect/>
          </a:stretch>
        </p:blipFill>
        <p:spPr bwMode="auto">
          <a:xfrm>
            <a:off x="1714500" y="1981200"/>
            <a:ext cx="5715000" cy="3800475"/>
          </a:xfrm>
          <a:prstGeom prst="rect">
            <a:avLst/>
          </a:prstGeom>
          <a:noFill/>
          <a:ln w="9525">
            <a:noFill/>
            <a:miter lim="800000"/>
            <a:headEnd/>
            <a:tailEnd/>
          </a:ln>
        </p:spPr>
      </p:pic>
      <p:sp>
        <p:nvSpPr>
          <p:cNvPr id="73731" name="Text Box 4"/>
          <p:cNvSpPr txBox="1">
            <a:spLocks noChangeArrowheads="1"/>
          </p:cNvSpPr>
          <p:nvPr/>
        </p:nvSpPr>
        <p:spPr bwMode="auto">
          <a:xfrm>
            <a:off x="3870325" y="5984875"/>
            <a:ext cx="4064000" cy="457200"/>
          </a:xfrm>
          <a:prstGeom prst="rect">
            <a:avLst/>
          </a:prstGeom>
          <a:noFill/>
          <a:ln w="9525">
            <a:noFill/>
            <a:miter lim="800000"/>
            <a:headEnd/>
            <a:tailEnd/>
          </a:ln>
        </p:spPr>
        <p:txBody>
          <a:bodyPr wrap="none">
            <a:spAutoFit/>
          </a:bodyPr>
          <a:lstStyle/>
          <a:p>
            <a:r>
              <a:rPr lang="de-DE" sz="2400">
                <a:latin typeface="Times New Roman" pitchFamily="18" charset="0"/>
              </a:rPr>
              <a:t>... but be prepared to be flexible</a:t>
            </a:r>
            <a:endParaRPr lang="en-US" sz="2400">
              <a:latin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114" name="Picture 1" descr="inversGlobe-ReflexBlueCROP.jpg"/>
          <p:cNvPicPr>
            <a:picLocks noChangeAspect="1"/>
          </p:cNvPicPr>
          <p:nvPr/>
        </p:nvPicPr>
        <p:blipFill>
          <a:blip r:embed="rId3"/>
          <a:srcRect/>
          <a:stretch>
            <a:fillRect/>
          </a:stretch>
        </p:blipFill>
        <p:spPr bwMode="auto">
          <a:xfrm>
            <a:off x="0" y="5167313"/>
            <a:ext cx="2133600" cy="1690687"/>
          </a:xfrm>
          <a:prstGeom prst="rect">
            <a:avLst/>
          </a:prstGeom>
          <a:noFill/>
          <a:ln w="9525">
            <a:noFill/>
            <a:miter lim="800000"/>
            <a:headEnd/>
            <a:tailEnd/>
          </a:ln>
        </p:spPr>
      </p:pic>
      <p:grpSp>
        <p:nvGrpSpPr>
          <p:cNvPr id="218115" name="Group 10"/>
          <p:cNvGrpSpPr>
            <a:grpSpLocks/>
          </p:cNvGrpSpPr>
          <p:nvPr/>
        </p:nvGrpSpPr>
        <p:grpSpPr bwMode="auto">
          <a:xfrm>
            <a:off x="5715000" y="5803900"/>
            <a:ext cx="2771775" cy="977900"/>
            <a:chOff x="3167" y="3483"/>
            <a:chExt cx="1746" cy="616"/>
          </a:xfrm>
        </p:grpSpPr>
        <p:pic>
          <p:nvPicPr>
            <p:cNvPr id="218116" name="Picture 3" descr="ATA logo pms 648.eps"/>
            <p:cNvPicPr>
              <a:picLocks noChangeAspect="1"/>
            </p:cNvPicPr>
            <p:nvPr/>
          </p:nvPicPr>
          <p:blipFill>
            <a:blip r:embed="rId4"/>
            <a:srcRect/>
            <a:stretch>
              <a:fillRect/>
            </a:stretch>
          </p:blipFill>
          <p:spPr bwMode="auto">
            <a:xfrm>
              <a:off x="3282" y="3483"/>
              <a:ext cx="482" cy="197"/>
            </a:xfrm>
            <a:prstGeom prst="rect">
              <a:avLst/>
            </a:prstGeom>
            <a:noFill/>
            <a:ln w="9525">
              <a:noFill/>
              <a:miter lim="800000"/>
              <a:headEnd/>
              <a:tailEnd/>
            </a:ln>
          </p:spPr>
        </p:pic>
        <p:pic>
          <p:nvPicPr>
            <p:cNvPr id="218117" name="Picture 7" descr="ATA Logo Type copy.tif"/>
            <p:cNvPicPr>
              <a:picLocks noChangeAspect="1"/>
            </p:cNvPicPr>
            <p:nvPr/>
          </p:nvPicPr>
          <p:blipFill>
            <a:blip r:embed="rId5"/>
            <a:srcRect/>
            <a:stretch>
              <a:fillRect/>
            </a:stretch>
          </p:blipFill>
          <p:spPr bwMode="auto">
            <a:xfrm>
              <a:off x="3167" y="3680"/>
              <a:ext cx="1746" cy="419"/>
            </a:xfrm>
            <a:prstGeom prst="rect">
              <a:avLst/>
            </a:prstGeom>
            <a:noFill/>
            <a:ln w="9525">
              <a:noFill/>
              <a:miter lim="800000"/>
              <a:headEnd/>
              <a:tailEnd/>
            </a:ln>
          </p:spPr>
        </p:pic>
      </p:grpSp>
      <p:sp>
        <p:nvSpPr>
          <p:cNvPr id="218118" name="Rectangle 2"/>
          <p:cNvSpPr>
            <a:spLocks noChangeArrowheads="1"/>
          </p:cNvSpPr>
          <p:nvPr/>
        </p:nvSpPr>
        <p:spPr bwMode="auto">
          <a:xfrm>
            <a:off x="457200" y="274638"/>
            <a:ext cx="8229600" cy="1143000"/>
          </a:xfrm>
          <a:prstGeom prst="rect">
            <a:avLst/>
          </a:prstGeom>
          <a:noFill/>
          <a:ln w="9525">
            <a:noFill/>
            <a:miter lim="800000"/>
            <a:headEnd/>
            <a:tailEnd/>
          </a:ln>
        </p:spPr>
        <p:txBody>
          <a:bodyPr anchor="ctr"/>
          <a:lstStyle/>
          <a:p>
            <a:pPr algn="ctr"/>
            <a:r>
              <a:rPr lang="de-DE" sz="4400">
                <a:solidFill>
                  <a:schemeClr val="tx2"/>
                </a:solidFill>
              </a:rPr>
              <a:t>Understanding the Program</a:t>
            </a:r>
            <a:endParaRPr lang="en-US" sz="4400">
              <a:solidFill>
                <a:schemeClr val="tx2"/>
              </a:solidFill>
            </a:endParaRPr>
          </a:p>
        </p:txBody>
      </p:sp>
      <p:sp>
        <p:nvSpPr>
          <p:cNvPr id="218120" name="Rectangle 3"/>
          <p:cNvSpPr>
            <a:spLocks noChangeArrowheads="1"/>
          </p:cNvSpPr>
          <p:nvPr/>
        </p:nvSpPr>
        <p:spPr bwMode="auto">
          <a:xfrm>
            <a:off x="685800" y="1676400"/>
            <a:ext cx="7467600" cy="3124200"/>
          </a:xfrm>
          <a:prstGeom prst="rect">
            <a:avLst/>
          </a:prstGeom>
          <a:noFill/>
          <a:ln w="9525">
            <a:noFill/>
            <a:miter lim="800000"/>
            <a:headEnd/>
            <a:tailEnd/>
          </a:ln>
        </p:spPr>
        <p:txBody>
          <a:bodyPr/>
          <a:lstStyle/>
          <a:p>
            <a:pPr marL="342900" indent="-342900">
              <a:spcBef>
                <a:spcPct val="20000"/>
              </a:spcBef>
              <a:buFontTx/>
              <a:buChar char="•"/>
            </a:pPr>
            <a:r>
              <a:rPr lang="de-DE" sz="3200" dirty="0" smtClean="0"/>
              <a:t>Schedule at a glance</a:t>
            </a:r>
            <a:endParaRPr lang="de-DE" sz="3200" dirty="0"/>
          </a:p>
          <a:p>
            <a:pPr marL="342900" indent="-342900">
              <a:spcBef>
                <a:spcPct val="20000"/>
              </a:spcBef>
              <a:buFontTx/>
              <a:buChar char="•"/>
            </a:pPr>
            <a:r>
              <a:rPr lang="de-DE" sz="3200" dirty="0"/>
              <a:t>Hour by hour calendar</a:t>
            </a:r>
          </a:p>
          <a:p>
            <a:pPr marL="342900" indent="-342900">
              <a:spcBef>
                <a:spcPct val="20000"/>
              </a:spcBef>
              <a:buFontTx/>
              <a:buChar char="•"/>
            </a:pPr>
            <a:r>
              <a:rPr lang="de-DE" sz="3200" dirty="0"/>
              <a:t>Complete description of sessions</a:t>
            </a:r>
          </a:p>
          <a:p>
            <a:pPr marL="342900" indent="-342900">
              <a:spcBef>
                <a:spcPct val="20000"/>
              </a:spcBef>
              <a:buFontTx/>
              <a:buChar char="•"/>
            </a:pPr>
            <a:r>
              <a:rPr lang="de-DE" sz="3200" dirty="0"/>
              <a:t>Room locator and hotel map</a:t>
            </a:r>
          </a:p>
          <a:p>
            <a:pPr marL="342900" indent="-342900">
              <a:spcBef>
                <a:spcPct val="20000"/>
              </a:spcBef>
              <a:buFontTx/>
              <a:buChar char="•"/>
            </a:pPr>
            <a:r>
              <a:rPr lang="de-DE" sz="3200" dirty="0"/>
              <a:t>Personal conference planner</a:t>
            </a:r>
            <a:endParaRPr lang="en-US" sz="32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1970" name="Picture 1" descr="inversGlobe-ReflexBlueCROP.jpg"/>
          <p:cNvPicPr>
            <a:picLocks noChangeAspect="1"/>
          </p:cNvPicPr>
          <p:nvPr/>
        </p:nvPicPr>
        <p:blipFill>
          <a:blip r:embed="rId3"/>
          <a:srcRect/>
          <a:stretch>
            <a:fillRect/>
          </a:stretch>
        </p:blipFill>
        <p:spPr bwMode="auto">
          <a:xfrm>
            <a:off x="0" y="5167313"/>
            <a:ext cx="2133600" cy="1690687"/>
          </a:xfrm>
          <a:prstGeom prst="rect">
            <a:avLst/>
          </a:prstGeom>
          <a:noFill/>
          <a:ln w="9525">
            <a:noFill/>
            <a:miter lim="800000"/>
            <a:headEnd/>
            <a:tailEnd/>
          </a:ln>
        </p:spPr>
      </p:pic>
      <p:grpSp>
        <p:nvGrpSpPr>
          <p:cNvPr id="211971" name="Group 10"/>
          <p:cNvGrpSpPr>
            <a:grpSpLocks/>
          </p:cNvGrpSpPr>
          <p:nvPr/>
        </p:nvGrpSpPr>
        <p:grpSpPr bwMode="auto">
          <a:xfrm>
            <a:off x="5715000" y="5803900"/>
            <a:ext cx="2771775" cy="977900"/>
            <a:chOff x="3167" y="3483"/>
            <a:chExt cx="1746" cy="616"/>
          </a:xfrm>
        </p:grpSpPr>
        <p:pic>
          <p:nvPicPr>
            <p:cNvPr id="211972" name="Picture 3" descr="ATA logo pms 648.eps"/>
            <p:cNvPicPr>
              <a:picLocks noChangeAspect="1"/>
            </p:cNvPicPr>
            <p:nvPr/>
          </p:nvPicPr>
          <p:blipFill>
            <a:blip r:embed="rId4"/>
            <a:srcRect/>
            <a:stretch>
              <a:fillRect/>
            </a:stretch>
          </p:blipFill>
          <p:spPr bwMode="auto">
            <a:xfrm>
              <a:off x="3282" y="3483"/>
              <a:ext cx="482" cy="197"/>
            </a:xfrm>
            <a:prstGeom prst="rect">
              <a:avLst/>
            </a:prstGeom>
            <a:noFill/>
            <a:ln w="9525">
              <a:noFill/>
              <a:miter lim="800000"/>
              <a:headEnd/>
              <a:tailEnd/>
            </a:ln>
          </p:spPr>
        </p:pic>
        <p:pic>
          <p:nvPicPr>
            <p:cNvPr id="211973" name="Picture 7" descr="ATA Logo Type copy.tif"/>
            <p:cNvPicPr>
              <a:picLocks noChangeAspect="1"/>
            </p:cNvPicPr>
            <p:nvPr/>
          </p:nvPicPr>
          <p:blipFill>
            <a:blip r:embed="rId5"/>
            <a:srcRect/>
            <a:stretch>
              <a:fillRect/>
            </a:stretch>
          </p:blipFill>
          <p:spPr bwMode="auto">
            <a:xfrm>
              <a:off x="3167" y="3680"/>
              <a:ext cx="1746" cy="419"/>
            </a:xfrm>
            <a:prstGeom prst="rect">
              <a:avLst/>
            </a:prstGeom>
            <a:noFill/>
            <a:ln w="9525">
              <a:noFill/>
              <a:miter lim="800000"/>
              <a:headEnd/>
              <a:tailEnd/>
            </a:ln>
          </p:spPr>
        </p:pic>
      </p:grpSp>
      <p:sp>
        <p:nvSpPr>
          <p:cNvPr id="211974" name="Rectangle 2"/>
          <p:cNvSpPr>
            <a:spLocks noChangeArrowheads="1"/>
          </p:cNvSpPr>
          <p:nvPr/>
        </p:nvSpPr>
        <p:spPr bwMode="auto">
          <a:xfrm>
            <a:off x="457200" y="274638"/>
            <a:ext cx="8229600" cy="1143000"/>
          </a:xfrm>
          <a:prstGeom prst="rect">
            <a:avLst/>
          </a:prstGeom>
          <a:noFill/>
          <a:ln w="9525">
            <a:noFill/>
            <a:miter lim="800000"/>
            <a:headEnd/>
            <a:tailEnd/>
          </a:ln>
        </p:spPr>
        <p:txBody>
          <a:bodyPr anchor="ctr"/>
          <a:lstStyle/>
          <a:p>
            <a:pPr algn="ctr"/>
            <a:r>
              <a:rPr lang="de-DE" sz="4400">
                <a:solidFill>
                  <a:schemeClr val="tx2"/>
                </a:solidFill>
              </a:rPr>
              <a:t>Understanding the Program</a:t>
            </a:r>
            <a:endParaRPr lang="en-US" sz="4400">
              <a:solidFill>
                <a:schemeClr val="tx2"/>
              </a:solidFill>
            </a:endParaRPr>
          </a:p>
        </p:txBody>
      </p:sp>
      <p:sp>
        <p:nvSpPr>
          <p:cNvPr id="211975" name="Rectangle 3"/>
          <p:cNvSpPr>
            <a:spLocks noChangeArrowheads="1"/>
          </p:cNvSpPr>
          <p:nvPr/>
        </p:nvSpPr>
        <p:spPr bwMode="auto">
          <a:xfrm>
            <a:off x="457200" y="1752600"/>
            <a:ext cx="8229600" cy="2667000"/>
          </a:xfrm>
          <a:prstGeom prst="rect">
            <a:avLst/>
          </a:prstGeom>
          <a:noFill/>
          <a:ln w="9525">
            <a:noFill/>
            <a:miter lim="800000"/>
            <a:headEnd/>
            <a:tailEnd/>
          </a:ln>
        </p:spPr>
        <p:txBody>
          <a:bodyPr/>
          <a:lstStyle/>
          <a:p>
            <a:pPr marL="342900" indent="-342900">
              <a:lnSpc>
                <a:spcPct val="90000"/>
              </a:lnSpc>
              <a:spcBef>
                <a:spcPct val="20000"/>
              </a:spcBef>
              <a:buFontTx/>
              <a:buChar char="•"/>
            </a:pPr>
            <a:r>
              <a:rPr lang="de-DE" sz="3200" dirty="0">
                <a:cs typeface="Times New Roman" pitchFamily="18" charset="0"/>
              </a:rPr>
              <a:t>Final program is in the totebag you receive at when you check in at the Onsite Registration Desk</a:t>
            </a:r>
          </a:p>
          <a:p>
            <a:pPr marL="342900" indent="-342900">
              <a:lnSpc>
                <a:spcPct val="90000"/>
              </a:lnSpc>
              <a:spcBef>
                <a:spcPct val="20000"/>
              </a:spcBef>
              <a:buFontTx/>
              <a:buChar char="•"/>
            </a:pPr>
            <a:r>
              <a:rPr lang="de-DE" sz="3200" dirty="0">
                <a:cs typeface="Times New Roman" pitchFamily="18" charset="0"/>
              </a:rPr>
              <a:t>The final program will also be on the new Mobile </a:t>
            </a:r>
            <a:r>
              <a:rPr lang="de-DE" sz="3200" dirty="0" smtClean="0">
                <a:cs typeface="Times New Roman" pitchFamily="18" charset="0"/>
              </a:rPr>
              <a:t>App</a:t>
            </a:r>
          </a:p>
          <a:p>
            <a:pPr marL="342900" indent="-342900">
              <a:lnSpc>
                <a:spcPct val="90000"/>
              </a:lnSpc>
              <a:spcBef>
                <a:spcPct val="20000"/>
              </a:spcBef>
              <a:buFontTx/>
              <a:buChar char="•"/>
            </a:pPr>
            <a:r>
              <a:rPr lang="de-DE" sz="3200" dirty="0">
                <a:cs typeface="Times New Roman" pitchFamily="18" charset="0"/>
              </a:rPr>
              <a:t>Cancellations and changes will be announced through the new Mobile </a:t>
            </a:r>
            <a:r>
              <a:rPr lang="de-DE" sz="3200" dirty="0" smtClean="0">
                <a:cs typeface="Times New Roman" pitchFamily="18" charset="0"/>
              </a:rPr>
              <a:t>App alerts</a:t>
            </a:r>
            <a:endParaRPr lang="en-US" sz="32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018" name="Picture 1" descr="inversGlobe-ReflexBlueCROP.jpg"/>
          <p:cNvPicPr>
            <a:picLocks noChangeAspect="1"/>
          </p:cNvPicPr>
          <p:nvPr/>
        </p:nvPicPr>
        <p:blipFill>
          <a:blip r:embed="rId3"/>
          <a:srcRect/>
          <a:stretch>
            <a:fillRect/>
          </a:stretch>
        </p:blipFill>
        <p:spPr bwMode="auto">
          <a:xfrm>
            <a:off x="0" y="5167313"/>
            <a:ext cx="2133600" cy="1690687"/>
          </a:xfrm>
          <a:prstGeom prst="rect">
            <a:avLst/>
          </a:prstGeom>
          <a:noFill/>
          <a:ln w="9525">
            <a:noFill/>
            <a:miter lim="800000"/>
            <a:headEnd/>
            <a:tailEnd/>
          </a:ln>
        </p:spPr>
      </p:pic>
      <p:grpSp>
        <p:nvGrpSpPr>
          <p:cNvPr id="214019" name="Group 10"/>
          <p:cNvGrpSpPr>
            <a:grpSpLocks/>
          </p:cNvGrpSpPr>
          <p:nvPr/>
        </p:nvGrpSpPr>
        <p:grpSpPr bwMode="auto">
          <a:xfrm>
            <a:off x="5715000" y="5803900"/>
            <a:ext cx="2771775" cy="977900"/>
            <a:chOff x="3167" y="3483"/>
            <a:chExt cx="1746" cy="616"/>
          </a:xfrm>
        </p:grpSpPr>
        <p:pic>
          <p:nvPicPr>
            <p:cNvPr id="214020" name="Picture 3" descr="ATA logo pms 648.eps"/>
            <p:cNvPicPr>
              <a:picLocks noChangeAspect="1"/>
            </p:cNvPicPr>
            <p:nvPr/>
          </p:nvPicPr>
          <p:blipFill>
            <a:blip r:embed="rId4"/>
            <a:srcRect/>
            <a:stretch>
              <a:fillRect/>
            </a:stretch>
          </p:blipFill>
          <p:spPr bwMode="auto">
            <a:xfrm>
              <a:off x="3282" y="3483"/>
              <a:ext cx="482" cy="197"/>
            </a:xfrm>
            <a:prstGeom prst="rect">
              <a:avLst/>
            </a:prstGeom>
            <a:noFill/>
            <a:ln w="9525">
              <a:noFill/>
              <a:miter lim="800000"/>
              <a:headEnd/>
              <a:tailEnd/>
            </a:ln>
          </p:spPr>
        </p:pic>
        <p:pic>
          <p:nvPicPr>
            <p:cNvPr id="214021" name="Picture 7" descr="ATA Logo Type copy.tif"/>
            <p:cNvPicPr>
              <a:picLocks noChangeAspect="1"/>
            </p:cNvPicPr>
            <p:nvPr/>
          </p:nvPicPr>
          <p:blipFill>
            <a:blip r:embed="rId5"/>
            <a:srcRect/>
            <a:stretch>
              <a:fillRect/>
            </a:stretch>
          </p:blipFill>
          <p:spPr bwMode="auto">
            <a:xfrm>
              <a:off x="3167" y="3680"/>
              <a:ext cx="1746" cy="419"/>
            </a:xfrm>
            <a:prstGeom prst="rect">
              <a:avLst/>
            </a:prstGeom>
            <a:noFill/>
            <a:ln w="9525">
              <a:noFill/>
              <a:miter lim="800000"/>
              <a:headEnd/>
              <a:tailEnd/>
            </a:ln>
          </p:spPr>
        </p:pic>
      </p:grpSp>
      <p:sp>
        <p:nvSpPr>
          <p:cNvPr id="214022" name="Rectangle 2"/>
          <p:cNvSpPr>
            <a:spLocks noChangeArrowheads="1"/>
          </p:cNvSpPr>
          <p:nvPr/>
        </p:nvSpPr>
        <p:spPr bwMode="auto">
          <a:xfrm>
            <a:off x="457200" y="274638"/>
            <a:ext cx="8229600" cy="1143000"/>
          </a:xfrm>
          <a:prstGeom prst="rect">
            <a:avLst/>
          </a:prstGeom>
          <a:noFill/>
          <a:ln w="9525">
            <a:noFill/>
            <a:miter lim="800000"/>
            <a:headEnd/>
            <a:tailEnd/>
          </a:ln>
        </p:spPr>
        <p:txBody>
          <a:bodyPr anchor="ctr"/>
          <a:lstStyle/>
          <a:p>
            <a:pPr algn="ctr"/>
            <a:r>
              <a:rPr lang="de-DE" sz="4400">
                <a:solidFill>
                  <a:schemeClr val="tx2"/>
                </a:solidFill>
              </a:rPr>
              <a:t>Understanding the Program</a:t>
            </a:r>
            <a:endParaRPr lang="en-US" sz="4400">
              <a:solidFill>
                <a:schemeClr val="tx2"/>
              </a:solidFill>
            </a:endParaRPr>
          </a:p>
        </p:txBody>
      </p:sp>
      <p:sp>
        <p:nvSpPr>
          <p:cNvPr id="214023" name="Rectangle 3"/>
          <p:cNvSpPr>
            <a:spLocks noChangeArrowheads="1"/>
          </p:cNvSpPr>
          <p:nvPr/>
        </p:nvSpPr>
        <p:spPr bwMode="auto">
          <a:xfrm>
            <a:off x="457200" y="1828800"/>
            <a:ext cx="8229600" cy="2590800"/>
          </a:xfrm>
          <a:prstGeom prst="rect">
            <a:avLst/>
          </a:prstGeom>
          <a:noFill/>
          <a:ln w="9525">
            <a:noFill/>
            <a:miter lim="800000"/>
            <a:headEnd/>
            <a:tailEnd/>
          </a:ln>
        </p:spPr>
        <p:txBody>
          <a:bodyPr/>
          <a:lstStyle/>
          <a:p>
            <a:pPr marL="342900" indent="-342900">
              <a:lnSpc>
                <a:spcPct val="90000"/>
              </a:lnSpc>
              <a:spcBef>
                <a:spcPct val="20000"/>
              </a:spcBef>
              <a:buFontTx/>
              <a:buChar char="•"/>
            </a:pPr>
            <a:r>
              <a:rPr lang="en-US" sz="3200" dirty="0">
                <a:cs typeface="Times New Roman" pitchFamily="18" charset="0"/>
              </a:rPr>
              <a:t>Even if you have printed the online program on the ATA website and have taken notes on the plane, you will need to read the final program that was given to you when you registered</a:t>
            </a:r>
            <a:endParaRPr lang="en-US" sz="32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162" name="Picture 1" descr="inversGlobe-ReflexBlueCROP.jpg"/>
          <p:cNvPicPr>
            <a:picLocks noChangeAspect="1"/>
          </p:cNvPicPr>
          <p:nvPr/>
        </p:nvPicPr>
        <p:blipFill>
          <a:blip r:embed="rId3"/>
          <a:srcRect/>
          <a:stretch>
            <a:fillRect/>
          </a:stretch>
        </p:blipFill>
        <p:spPr bwMode="auto">
          <a:xfrm>
            <a:off x="0" y="5167313"/>
            <a:ext cx="2133600" cy="1690687"/>
          </a:xfrm>
          <a:prstGeom prst="rect">
            <a:avLst/>
          </a:prstGeom>
          <a:noFill/>
          <a:ln w="9525">
            <a:noFill/>
            <a:miter lim="800000"/>
            <a:headEnd/>
            <a:tailEnd/>
          </a:ln>
        </p:spPr>
      </p:pic>
      <p:grpSp>
        <p:nvGrpSpPr>
          <p:cNvPr id="220163" name="Group 10"/>
          <p:cNvGrpSpPr>
            <a:grpSpLocks/>
          </p:cNvGrpSpPr>
          <p:nvPr/>
        </p:nvGrpSpPr>
        <p:grpSpPr bwMode="auto">
          <a:xfrm>
            <a:off x="5715000" y="5803900"/>
            <a:ext cx="2771775" cy="977900"/>
            <a:chOff x="3167" y="3483"/>
            <a:chExt cx="1746" cy="616"/>
          </a:xfrm>
        </p:grpSpPr>
        <p:pic>
          <p:nvPicPr>
            <p:cNvPr id="220164" name="Picture 3" descr="ATA logo pms 648.eps"/>
            <p:cNvPicPr>
              <a:picLocks noChangeAspect="1"/>
            </p:cNvPicPr>
            <p:nvPr/>
          </p:nvPicPr>
          <p:blipFill>
            <a:blip r:embed="rId4"/>
            <a:srcRect/>
            <a:stretch>
              <a:fillRect/>
            </a:stretch>
          </p:blipFill>
          <p:spPr bwMode="auto">
            <a:xfrm>
              <a:off x="3282" y="3483"/>
              <a:ext cx="482" cy="197"/>
            </a:xfrm>
            <a:prstGeom prst="rect">
              <a:avLst/>
            </a:prstGeom>
            <a:noFill/>
            <a:ln w="9525">
              <a:noFill/>
              <a:miter lim="800000"/>
              <a:headEnd/>
              <a:tailEnd/>
            </a:ln>
          </p:spPr>
        </p:pic>
        <p:pic>
          <p:nvPicPr>
            <p:cNvPr id="220165" name="Picture 7" descr="ATA Logo Type copy.tif"/>
            <p:cNvPicPr>
              <a:picLocks noChangeAspect="1"/>
            </p:cNvPicPr>
            <p:nvPr/>
          </p:nvPicPr>
          <p:blipFill>
            <a:blip r:embed="rId5"/>
            <a:srcRect/>
            <a:stretch>
              <a:fillRect/>
            </a:stretch>
          </p:blipFill>
          <p:spPr bwMode="auto">
            <a:xfrm>
              <a:off x="3167" y="3680"/>
              <a:ext cx="1746" cy="419"/>
            </a:xfrm>
            <a:prstGeom prst="rect">
              <a:avLst/>
            </a:prstGeom>
            <a:noFill/>
            <a:ln w="9525">
              <a:noFill/>
              <a:miter lim="800000"/>
              <a:headEnd/>
              <a:tailEnd/>
            </a:ln>
          </p:spPr>
        </p:pic>
      </p:grpSp>
      <p:sp>
        <p:nvSpPr>
          <p:cNvPr id="220168" name="Rectangle 2"/>
          <p:cNvSpPr>
            <a:spLocks noChangeArrowheads="1"/>
          </p:cNvSpPr>
          <p:nvPr/>
        </p:nvSpPr>
        <p:spPr bwMode="auto">
          <a:xfrm>
            <a:off x="457200" y="274638"/>
            <a:ext cx="8229600" cy="1143000"/>
          </a:xfrm>
          <a:prstGeom prst="rect">
            <a:avLst/>
          </a:prstGeom>
          <a:noFill/>
          <a:ln w="9525">
            <a:noFill/>
            <a:miter lim="800000"/>
            <a:headEnd/>
            <a:tailEnd/>
          </a:ln>
        </p:spPr>
        <p:txBody>
          <a:bodyPr anchor="ctr"/>
          <a:lstStyle/>
          <a:p>
            <a:pPr algn="ctr"/>
            <a:r>
              <a:rPr lang="de-DE" sz="4400">
                <a:solidFill>
                  <a:schemeClr val="tx2"/>
                </a:solidFill>
              </a:rPr>
              <a:t>Session Tips</a:t>
            </a:r>
            <a:endParaRPr lang="en-US" sz="4400">
              <a:solidFill>
                <a:schemeClr val="tx2"/>
              </a:solidFill>
            </a:endParaRPr>
          </a:p>
        </p:txBody>
      </p:sp>
      <p:sp>
        <p:nvSpPr>
          <p:cNvPr id="220169" name="Rectangle 3"/>
          <p:cNvSpPr>
            <a:spLocks noChangeArrowheads="1"/>
          </p:cNvSpPr>
          <p:nvPr/>
        </p:nvSpPr>
        <p:spPr bwMode="auto">
          <a:xfrm>
            <a:off x="457200" y="1447800"/>
            <a:ext cx="8229600" cy="3581400"/>
          </a:xfrm>
          <a:prstGeom prst="rect">
            <a:avLst/>
          </a:prstGeom>
          <a:noFill/>
          <a:ln w="9525">
            <a:noFill/>
            <a:miter lim="800000"/>
            <a:headEnd/>
            <a:tailEnd/>
          </a:ln>
        </p:spPr>
        <p:txBody>
          <a:bodyPr/>
          <a:lstStyle/>
          <a:p>
            <a:pPr marL="342900" indent="-342900">
              <a:spcBef>
                <a:spcPct val="20000"/>
              </a:spcBef>
              <a:buFontTx/>
              <a:buChar char="•"/>
            </a:pPr>
            <a:r>
              <a:rPr lang="en-US" sz="3200">
                <a:cs typeface="Times New Roman" pitchFamily="18" charset="0"/>
              </a:rPr>
              <a:t>If you are </a:t>
            </a:r>
            <a:r>
              <a:rPr lang="en-US" sz="3200" b="1">
                <a:cs typeface="Times New Roman" pitchFamily="18" charset="0"/>
              </a:rPr>
              <a:t>fairly new</a:t>
            </a:r>
            <a:r>
              <a:rPr lang="en-US" sz="3200">
                <a:cs typeface="Times New Roman" pitchFamily="18" charset="0"/>
              </a:rPr>
              <a:t> to the profession, plan to attend </a:t>
            </a:r>
            <a:r>
              <a:rPr lang="en-US" sz="3200" b="1">
                <a:cs typeface="Times New Roman" pitchFamily="18" charset="0"/>
              </a:rPr>
              <a:t>as many sessions as you can take</a:t>
            </a:r>
            <a:r>
              <a:rPr lang="en-US" sz="3200">
                <a:cs typeface="Times New Roman" pitchFamily="18" charset="0"/>
              </a:rPr>
              <a:t>, particularly the ones focusing on the relationship with clients.</a:t>
            </a:r>
            <a:r>
              <a:rPr lang="en-US" sz="3200"/>
              <a:t> </a:t>
            </a:r>
            <a:endParaRPr lang="de-DE" sz="3200"/>
          </a:p>
          <a:p>
            <a:pPr marL="342900" indent="-342900">
              <a:spcBef>
                <a:spcPct val="20000"/>
              </a:spcBef>
              <a:buFontTx/>
              <a:buChar char="•"/>
            </a:pPr>
            <a:r>
              <a:rPr lang="en-US" sz="3200">
                <a:cs typeface="Times New Roman" pitchFamily="18" charset="0"/>
              </a:rPr>
              <a:t>The Independent Contractor sessions are "must-sees" if you are new to the industry (and even if you aren</a:t>
            </a:r>
            <a:r>
              <a:rPr lang="de-DE" sz="3200"/>
              <a:t>'</a:t>
            </a:r>
            <a:r>
              <a:rPr lang="en-US" sz="3200">
                <a:cs typeface="Times New Roman" pitchFamily="18" charset="0"/>
              </a:rPr>
              <a:t>t).</a:t>
            </a:r>
            <a:r>
              <a:rPr lang="en-US" sz="3200"/>
              <a: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210" name="Picture 1" descr="inversGlobe-ReflexBlueCROP.jpg"/>
          <p:cNvPicPr>
            <a:picLocks noChangeAspect="1"/>
          </p:cNvPicPr>
          <p:nvPr/>
        </p:nvPicPr>
        <p:blipFill>
          <a:blip r:embed="rId3"/>
          <a:srcRect/>
          <a:stretch>
            <a:fillRect/>
          </a:stretch>
        </p:blipFill>
        <p:spPr bwMode="auto">
          <a:xfrm>
            <a:off x="0" y="5167313"/>
            <a:ext cx="2133600" cy="1690687"/>
          </a:xfrm>
          <a:prstGeom prst="rect">
            <a:avLst/>
          </a:prstGeom>
          <a:noFill/>
          <a:ln w="9525">
            <a:noFill/>
            <a:miter lim="800000"/>
            <a:headEnd/>
            <a:tailEnd/>
          </a:ln>
        </p:spPr>
      </p:pic>
      <p:grpSp>
        <p:nvGrpSpPr>
          <p:cNvPr id="222211" name="Group 10"/>
          <p:cNvGrpSpPr>
            <a:grpSpLocks/>
          </p:cNvGrpSpPr>
          <p:nvPr/>
        </p:nvGrpSpPr>
        <p:grpSpPr bwMode="auto">
          <a:xfrm>
            <a:off x="5715000" y="5803900"/>
            <a:ext cx="2771775" cy="977900"/>
            <a:chOff x="3167" y="3483"/>
            <a:chExt cx="1746" cy="616"/>
          </a:xfrm>
        </p:grpSpPr>
        <p:pic>
          <p:nvPicPr>
            <p:cNvPr id="222212" name="Picture 3" descr="ATA logo pms 648.eps"/>
            <p:cNvPicPr>
              <a:picLocks noChangeAspect="1"/>
            </p:cNvPicPr>
            <p:nvPr/>
          </p:nvPicPr>
          <p:blipFill>
            <a:blip r:embed="rId4"/>
            <a:srcRect/>
            <a:stretch>
              <a:fillRect/>
            </a:stretch>
          </p:blipFill>
          <p:spPr bwMode="auto">
            <a:xfrm>
              <a:off x="3282" y="3483"/>
              <a:ext cx="482" cy="197"/>
            </a:xfrm>
            <a:prstGeom prst="rect">
              <a:avLst/>
            </a:prstGeom>
            <a:noFill/>
            <a:ln w="9525">
              <a:noFill/>
              <a:miter lim="800000"/>
              <a:headEnd/>
              <a:tailEnd/>
            </a:ln>
          </p:spPr>
        </p:pic>
        <p:pic>
          <p:nvPicPr>
            <p:cNvPr id="222213" name="Picture 7" descr="ATA Logo Type copy.tif"/>
            <p:cNvPicPr>
              <a:picLocks noChangeAspect="1"/>
            </p:cNvPicPr>
            <p:nvPr/>
          </p:nvPicPr>
          <p:blipFill>
            <a:blip r:embed="rId5"/>
            <a:srcRect/>
            <a:stretch>
              <a:fillRect/>
            </a:stretch>
          </p:blipFill>
          <p:spPr bwMode="auto">
            <a:xfrm>
              <a:off x="3167" y="3680"/>
              <a:ext cx="1746" cy="419"/>
            </a:xfrm>
            <a:prstGeom prst="rect">
              <a:avLst/>
            </a:prstGeom>
            <a:noFill/>
            <a:ln w="9525">
              <a:noFill/>
              <a:miter lim="800000"/>
              <a:headEnd/>
              <a:tailEnd/>
            </a:ln>
          </p:spPr>
        </p:pic>
      </p:grpSp>
      <p:sp>
        <p:nvSpPr>
          <p:cNvPr id="222214" name="Rectangle 2"/>
          <p:cNvSpPr>
            <a:spLocks noChangeArrowheads="1"/>
          </p:cNvSpPr>
          <p:nvPr/>
        </p:nvSpPr>
        <p:spPr bwMode="auto">
          <a:xfrm>
            <a:off x="457200" y="274638"/>
            <a:ext cx="8229600" cy="1143000"/>
          </a:xfrm>
          <a:prstGeom prst="rect">
            <a:avLst/>
          </a:prstGeom>
          <a:noFill/>
          <a:ln w="9525">
            <a:noFill/>
            <a:miter lim="800000"/>
            <a:headEnd/>
            <a:tailEnd/>
          </a:ln>
        </p:spPr>
        <p:txBody>
          <a:bodyPr anchor="ctr"/>
          <a:lstStyle/>
          <a:p>
            <a:pPr algn="ctr"/>
            <a:r>
              <a:rPr lang="de-DE" sz="4400">
                <a:solidFill>
                  <a:schemeClr val="tx2"/>
                </a:solidFill>
              </a:rPr>
              <a:t>Session Tips</a:t>
            </a:r>
            <a:endParaRPr lang="en-US" sz="4400">
              <a:solidFill>
                <a:schemeClr val="tx2"/>
              </a:solidFill>
            </a:endParaRPr>
          </a:p>
        </p:txBody>
      </p:sp>
      <p:sp>
        <p:nvSpPr>
          <p:cNvPr id="222216" name="Rectangle 3"/>
          <p:cNvSpPr>
            <a:spLocks noChangeArrowheads="1"/>
          </p:cNvSpPr>
          <p:nvPr/>
        </p:nvSpPr>
        <p:spPr bwMode="auto">
          <a:xfrm>
            <a:off x="457200" y="1752600"/>
            <a:ext cx="8305800" cy="3124200"/>
          </a:xfrm>
          <a:prstGeom prst="rect">
            <a:avLst/>
          </a:prstGeom>
          <a:noFill/>
          <a:ln w="9525">
            <a:noFill/>
            <a:miter lim="800000"/>
            <a:headEnd/>
            <a:tailEnd/>
          </a:ln>
        </p:spPr>
        <p:txBody>
          <a:bodyPr/>
          <a:lstStyle/>
          <a:p>
            <a:pPr marL="342900" indent="-342900">
              <a:lnSpc>
                <a:spcPct val="90000"/>
              </a:lnSpc>
              <a:spcBef>
                <a:spcPct val="20000"/>
              </a:spcBef>
              <a:buFontTx/>
              <a:buChar char="•"/>
            </a:pPr>
            <a:r>
              <a:rPr lang="en-US" sz="3200" b="1">
                <a:cs typeface="Times New Roman" pitchFamily="18" charset="0"/>
              </a:rPr>
              <a:t>Aim for a mix of sessions</a:t>
            </a:r>
            <a:r>
              <a:rPr lang="en-US" sz="3200">
                <a:cs typeface="Times New Roman" pitchFamily="18" charset="0"/>
              </a:rPr>
              <a:t>: some that address your current work, some that touch on areas that you would like to get into.</a:t>
            </a:r>
            <a:r>
              <a:rPr lang="en-US" sz="3200"/>
              <a:t> </a:t>
            </a:r>
          </a:p>
          <a:p>
            <a:pPr marL="342900" indent="-342900">
              <a:lnSpc>
                <a:spcPct val="90000"/>
              </a:lnSpc>
              <a:spcBef>
                <a:spcPct val="20000"/>
              </a:spcBef>
              <a:buFontTx/>
              <a:buChar char="•"/>
            </a:pPr>
            <a:r>
              <a:rPr lang="en-US" sz="3200">
                <a:cs typeface="Times New Roman" pitchFamily="18" charset="0"/>
              </a:rPr>
              <a:t>Attend a session you may not normally attend.</a:t>
            </a:r>
            <a:endParaRPr lang="de-DE" sz="320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306" name="Picture 1" descr="inversGlobe-ReflexBlueCROP.jpg"/>
          <p:cNvPicPr>
            <a:picLocks noChangeAspect="1"/>
          </p:cNvPicPr>
          <p:nvPr/>
        </p:nvPicPr>
        <p:blipFill>
          <a:blip r:embed="rId3"/>
          <a:srcRect/>
          <a:stretch>
            <a:fillRect/>
          </a:stretch>
        </p:blipFill>
        <p:spPr bwMode="auto">
          <a:xfrm>
            <a:off x="0" y="5167313"/>
            <a:ext cx="2133600" cy="1690687"/>
          </a:xfrm>
          <a:prstGeom prst="rect">
            <a:avLst/>
          </a:prstGeom>
          <a:noFill/>
          <a:ln w="9525">
            <a:noFill/>
            <a:miter lim="800000"/>
            <a:headEnd/>
            <a:tailEnd/>
          </a:ln>
        </p:spPr>
      </p:pic>
      <p:grpSp>
        <p:nvGrpSpPr>
          <p:cNvPr id="226307" name="Group 10"/>
          <p:cNvGrpSpPr>
            <a:grpSpLocks/>
          </p:cNvGrpSpPr>
          <p:nvPr/>
        </p:nvGrpSpPr>
        <p:grpSpPr bwMode="auto">
          <a:xfrm>
            <a:off x="5715000" y="5803900"/>
            <a:ext cx="2771775" cy="977900"/>
            <a:chOff x="3167" y="3483"/>
            <a:chExt cx="1746" cy="616"/>
          </a:xfrm>
        </p:grpSpPr>
        <p:pic>
          <p:nvPicPr>
            <p:cNvPr id="226308" name="Picture 3" descr="ATA logo pms 648.eps"/>
            <p:cNvPicPr>
              <a:picLocks noChangeAspect="1"/>
            </p:cNvPicPr>
            <p:nvPr/>
          </p:nvPicPr>
          <p:blipFill>
            <a:blip r:embed="rId4"/>
            <a:srcRect/>
            <a:stretch>
              <a:fillRect/>
            </a:stretch>
          </p:blipFill>
          <p:spPr bwMode="auto">
            <a:xfrm>
              <a:off x="3282" y="3483"/>
              <a:ext cx="482" cy="197"/>
            </a:xfrm>
            <a:prstGeom prst="rect">
              <a:avLst/>
            </a:prstGeom>
            <a:noFill/>
            <a:ln w="9525">
              <a:noFill/>
              <a:miter lim="800000"/>
              <a:headEnd/>
              <a:tailEnd/>
            </a:ln>
          </p:spPr>
        </p:pic>
        <p:pic>
          <p:nvPicPr>
            <p:cNvPr id="226309" name="Picture 7" descr="ATA Logo Type copy.tif"/>
            <p:cNvPicPr>
              <a:picLocks noChangeAspect="1"/>
            </p:cNvPicPr>
            <p:nvPr/>
          </p:nvPicPr>
          <p:blipFill>
            <a:blip r:embed="rId5"/>
            <a:srcRect/>
            <a:stretch>
              <a:fillRect/>
            </a:stretch>
          </p:blipFill>
          <p:spPr bwMode="auto">
            <a:xfrm>
              <a:off x="3167" y="3680"/>
              <a:ext cx="1746" cy="419"/>
            </a:xfrm>
            <a:prstGeom prst="rect">
              <a:avLst/>
            </a:prstGeom>
            <a:noFill/>
            <a:ln w="9525">
              <a:noFill/>
              <a:miter lim="800000"/>
              <a:headEnd/>
              <a:tailEnd/>
            </a:ln>
          </p:spPr>
        </p:pic>
      </p:grpSp>
      <p:sp>
        <p:nvSpPr>
          <p:cNvPr id="226310" name="Rectangle 2"/>
          <p:cNvSpPr>
            <a:spLocks noChangeArrowheads="1"/>
          </p:cNvSpPr>
          <p:nvPr/>
        </p:nvSpPr>
        <p:spPr bwMode="auto">
          <a:xfrm>
            <a:off x="457200" y="274638"/>
            <a:ext cx="8229600" cy="1143000"/>
          </a:xfrm>
          <a:prstGeom prst="rect">
            <a:avLst/>
          </a:prstGeom>
          <a:noFill/>
          <a:ln w="9525">
            <a:noFill/>
            <a:miter lim="800000"/>
            <a:headEnd/>
            <a:tailEnd/>
          </a:ln>
        </p:spPr>
        <p:txBody>
          <a:bodyPr anchor="ctr"/>
          <a:lstStyle/>
          <a:p>
            <a:pPr algn="ctr"/>
            <a:r>
              <a:rPr lang="de-DE" sz="4400">
                <a:solidFill>
                  <a:schemeClr val="tx2"/>
                </a:solidFill>
              </a:rPr>
              <a:t>Session Tips</a:t>
            </a:r>
            <a:endParaRPr lang="en-US" sz="4400">
              <a:solidFill>
                <a:schemeClr val="tx2"/>
              </a:solidFill>
            </a:endParaRPr>
          </a:p>
        </p:txBody>
      </p:sp>
      <p:sp>
        <p:nvSpPr>
          <p:cNvPr id="226312" name="Rectangle 3"/>
          <p:cNvSpPr>
            <a:spLocks noChangeArrowheads="1"/>
          </p:cNvSpPr>
          <p:nvPr/>
        </p:nvSpPr>
        <p:spPr bwMode="auto">
          <a:xfrm>
            <a:off x="457200" y="1828800"/>
            <a:ext cx="8229600" cy="2590800"/>
          </a:xfrm>
          <a:prstGeom prst="rect">
            <a:avLst/>
          </a:prstGeom>
          <a:noFill/>
          <a:ln w="9525">
            <a:noFill/>
            <a:miter lim="800000"/>
            <a:headEnd/>
            <a:tailEnd/>
          </a:ln>
        </p:spPr>
        <p:txBody>
          <a:bodyPr/>
          <a:lstStyle/>
          <a:p>
            <a:pPr marL="342900" indent="-342900">
              <a:spcBef>
                <a:spcPct val="20000"/>
              </a:spcBef>
              <a:buFontTx/>
              <a:buChar char="•"/>
            </a:pPr>
            <a:r>
              <a:rPr lang="en-US" sz="2800" dirty="0">
                <a:cs typeface="Times New Roman" pitchFamily="18" charset="0"/>
              </a:rPr>
              <a:t>When trying to decide whether to attend the presentation, </a:t>
            </a:r>
            <a:r>
              <a:rPr lang="de-DE" sz="2800" dirty="0">
                <a:cs typeface="Times New Roman" pitchFamily="18" charset="0"/>
              </a:rPr>
              <a:t>and</a:t>
            </a:r>
            <a:r>
              <a:rPr lang="en-US" sz="2800" dirty="0">
                <a:cs typeface="Times New Roman" pitchFamily="18" charset="0"/>
              </a:rPr>
              <a:t> the short description is insufficient to make up your mind, check the conference </a:t>
            </a:r>
            <a:r>
              <a:rPr lang="en-US" sz="2800" b="1" dirty="0" smtClean="0">
                <a:cs typeface="Times New Roman" pitchFamily="18" charset="0"/>
              </a:rPr>
              <a:t>Proceedings DVD</a:t>
            </a:r>
            <a:r>
              <a:rPr lang="en-US" sz="2800" dirty="0" smtClean="0">
                <a:cs typeface="Times New Roman" pitchFamily="18" charset="0"/>
              </a:rPr>
              <a:t>.</a:t>
            </a:r>
            <a:r>
              <a:rPr lang="en-US" sz="2800" dirty="0" smtClean="0"/>
              <a:t> </a:t>
            </a:r>
            <a:endParaRPr lang="en-US" sz="2800" dirty="0" smtClean="0">
              <a:cs typeface="Times New Roman" pitchFamily="18" charset="0"/>
            </a:endParaRPr>
          </a:p>
          <a:p>
            <a:pPr marL="342900" indent="-342900">
              <a:spcBef>
                <a:spcPct val="20000"/>
              </a:spcBef>
              <a:buFontTx/>
              <a:buChar char="•"/>
            </a:pPr>
            <a:r>
              <a:rPr lang="en-US" sz="2800" dirty="0" smtClean="0">
                <a:cs typeface="Times New Roman" pitchFamily="18" charset="0"/>
              </a:rPr>
              <a:t>If </a:t>
            </a:r>
            <a:r>
              <a:rPr lang="en-US" sz="2800" dirty="0">
                <a:cs typeface="Times New Roman" pitchFamily="18" charset="0"/>
              </a:rPr>
              <a:t>you suspect that a session may not be what you hope, try to sit in the back and </a:t>
            </a:r>
            <a:r>
              <a:rPr lang="en-US" sz="2800" b="1" dirty="0">
                <a:cs typeface="Times New Roman" pitchFamily="18" charset="0"/>
              </a:rPr>
              <a:t>leave as quietly as possible</a:t>
            </a:r>
            <a:r>
              <a:rPr lang="en-US" sz="2800" dirty="0">
                <a:cs typeface="Times New Roman" pitchFamily="18" charset="0"/>
              </a:rPr>
              <a:t> if necessary.</a:t>
            </a:r>
            <a:endParaRPr lang="de-DE" sz="2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8354" name="Picture 1" descr="inversGlobe-ReflexBlueCROP.jpg"/>
          <p:cNvPicPr>
            <a:picLocks noChangeAspect="1"/>
          </p:cNvPicPr>
          <p:nvPr/>
        </p:nvPicPr>
        <p:blipFill>
          <a:blip r:embed="rId3"/>
          <a:srcRect/>
          <a:stretch>
            <a:fillRect/>
          </a:stretch>
        </p:blipFill>
        <p:spPr bwMode="auto">
          <a:xfrm>
            <a:off x="0" y="5167313"/>
            <a:ext cx="2133600" cy="1690687"/>
          </a:xfrm>
          <a:prstGeom prst="rect">
            <a:avLst/>
          </a:prstGeom>
          <a:noFill/>
          <a:ln w="9525">
            <a:noFill/>
            <a:miter lim="800000"/>
            <a:headEnd/>
            <a:tailEnd/>
          </a:ln>
        </p:spPr>
      </p:pic>
      <p:grpSp>
        <p:nvGrpSpPr>
          <p:cNvPr id="228355" name="Group 10"/>
          <p:cNvGrpSpPr>
            <a:grpSpLocks/>
          </p:cNvGrpSpPr>
          <p:nvPr/>
        </p:nvGrpSpPr>
        <p:grpSpPr bwMode="auto">
          <a:xfrm>
            <a:off x="5715000" y="5803900"/>
            <a:ext cx="2771775" cy="977900"/>
            <a:chOff x="3167" y="3483"/>
            <a:chExt cx="1746" cy="616"/>
          </a:xfrm>
        </p:grpSpPr>
        <p:pic>
          <p:nvPicPr>
            <p:cNvPr id="228356" name="Picture 3" descr="ATA logo pms 648.eps"/>
            <p:cNvPicPr>
              <a:picLocks noChangeAspect="1"/>
            </p:cNvPicPr>
            <p:nvPr/>
          </p:nvPicPr>
          <p:blipFill>
            <a:blip r:embed="rId4"/>
            <a:srcRect/>
            <a:stretch>
              <a:fillRect/>
            </a:stretch>
          </p:blipFill>
          <p:spPr bwMode="auto">
            <a:xfrm>
              <a:off x="3282" y="3483"/>
              <a:ext cx="482" cy="197"/>
            </a:xfrm>
            <a:prstGeom prst="rect">
              <a:avLst/>
            </a:prstGeom>
            <a:noFill/>
            <a:ln w="9525">
              <a:noFill/>
              <a:miter lim="800000"/>
              <a:headEnd/>
              <a:tailEnd/>
            </a:ln>
          </p:spPr>
        </p:pic>
        <p:pic>
          <p:nvPicPr>
            <p:cNvPr id="228357" name="Picture 7" descr="ATA Logo Type copy.tif"/>
            <p:cNvPicPr>
              <a:picLocks noChangeAspect="1"/>
            </p:cNvPicPr>
            <p:nvPr/>
          </p:nvPicPr>
          <p:blipFill>
            <a:blip r:embed="rId5"/>
            <a:srcRect/>
            <a:stretch>
              <a:fillRect/>
            </a:stretch>
          </p:blipFill>
          <p:spPr bwMode="auto">
            <a:xfrm>
              <a:off x="3167" y="3680"/>
              <a:ext cx="1746" cy="419"/>
            </a:xfrm>
            <a:prstGeom prst="rect">
              <a:avLst/>
            </a:prstGeom>
            <a:noFill/>
            <a:ln w="9525">
              <a:noFill/>
              <a:miter lim="800000"/>
              <a:headEnd/>
              <a:tailEnd/>
            </a:ln>
          </p:spPr>
        </p:pic>
      </p:grpSp>
      <p:sp>
        <p:nvSpPr>
          <p:cNvPr id="228358" name="Rectangle 2"/>
          <p:cNvSpPr>
            <a:spLocks noChangeArrowheads="1"/>
          </p:cNvSpPr>
          <p:nvPr/>
        </p:nvSpPr>
        <p:spPr bwMode="auto">
          <a:xfrm>
            <a:off x="457200" y="274638"/>
            <a:ext cx="8229600" cy="1143000"/>
          </a:xfrm>
          <a:prstGeom prst="rect">
            <a:avLst/>
          </a:prstGeom>
          <a:noFill/>
          <a:ln w="9525">
            <a:noFill/>
            <a:miter lim="800000"/>
            <a:headEnd/>
            <a:tailEnd/>
          </a:ln>
        </p:spPr>
        <p:txBody>
          <a:bodyPr anchor="ctr"/>
          <a:lstStyle/>
          <a:p>
            <a:pPr algn="ctr"/>
            <a:r>
              <a:rPr lang="de-DE" sz="4400">
                <a:solidFill>
                  <a:schemeClr val="tx2"/>
                </a:solidFill>
              </a:rPr>
              <a:t>Session Tips</a:t>
            </a:r>
            <a:endParaRPr lang="en-US" sz="4400">
              <a:solidFill>
                <a:schemeClr val="tx2"/>
              </a:solidFill>
            </a:endParaRPr>
          </a:p>
        </p:txBody>
      </p:sp>
      <p:sp>
        <p:nvSpPr>
          <p:cNvPr id="228359" name="Rectangle 3"/>
          <p:cNvSpPr>
            <a:spLocks noChangeArrowheads="1"/>
          </p:cNvSpPr>
          <p:nvPr/>
        </p:nvSpPr>
        <p:spPr bwMode="auto">
          <a:xfrm>
            <a:off x="457200" y="1600200"/>
            <a:ext cx="8229600" cy="3200400"/>
          </a:xfrm>
          <a:prstGeom prst="rect">
            <a:avLst/>
          </a:prstGeom>
          <a:noFill/>
          <a:ln w="9525">
            <a:noFill/>
            <a:miter lim="800000"/>
            <a:headEnd/>
            <a:tailEnd/>
          </a:ln>
        </p:spPr>
        <p:txBody>
          <a:bodyPr/>
          <a:lstStyle/>
          <a:p>
            <a:pPr marL="342900" indent="-342900">
              <a:spcBef>
                <a:spcPct val="20000"/>
              </a:spcBef>
              <a:buFontTx/>
              <a:buChar char="•"/>
            </a:pPr>
            <a:r>
              <a:rPr lang="de-DE" sz="3200"/>
              <a:t>Plan to attend at least 3 sessions – if one session is outstanding I consider it to be a successful conference</a:t>
            </a:r>
          </a:p>
          <a:p>
            <a:pPr marL="342900" indent="-342900">
              <a:spcBef>
                <a:spcPct val="20000"/>
              </a:spcBef>
              <a:buFontTx/>
              <a:buChar char="•"/>
            </a:pPr>
            <a:r>
              <a:rPr lang="de-DE" sz="3200"/>
              <a:t>Try to attend one or more of the Tools Tutorials</a:t>
            </a:r>
            <a:endParaRPr lang="en-US" sz="320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8594" name="Picture 1" descr="inversGlobe-ReflexBlueCROP.jpg"/>
          <p:cNvPicPr>
            <a:picLocks noChangeAspect="1"/>
          </p:cNvPicPr>
          <p:nvPr/>
        </p:nvPicPr>
        <p:blipFill>
          <a:blip r:embed="rId3"/>
          <a:srcRect/>
          <a:stretch>
            <a:fillRect/>
          </a:stretch>
        </p:blipFill>
        <p:spPr bwMode="auto">
          <a:xfrm>
            <a:off x="0" y="5167313"/>
            <a:ext cx="2133600" cy="1690687"/>
          </a:xfrm>
          <a:prstGeom prst="rect">
            <a:avLst/>
          </a:prstGeom>
          <a:noFill/>
          <a:ln w="9525">
            <a:noFill/>
            <a:miter lim="800000"/>
            <a:headEnd/>
            <a:tailEnd/>
          </a:ln>
        </p:spPr>
      </p:pic>
      <p:grpSp>
        <p:nvGrpSpPr>
          <p:cNvPr id="238595" name="Group 10"/>
          <p:cNvGrpSpPr>
            <a:grpSpLocks/>
          </p:cNvGrpSpPr>
          <p:nvPr/>
        </p:nvGrpSpPr>
        <p:grpSpPr bwMode="auto">
          <a:xfrm>
            <a:off x="5715000" y="5803900"/>
            <a:ext cx="2771775" cy="977900"/>
            <a:chOff x="3167" y="3483"/>
            <a:chExt cx="1746" cy="616"/>
          </a:xfrm>
        </p:grpSpPr>
        <p:pic>
          <p:nvPicPr>
            <p:cNvPr id="238596" name="Picture 3" descr="ATA logo pms 648.eps"/>
            <p:cNvPicPr>
              <a:picLocks noChangeAspect="1"/>
            </p:cNvPicPr>
            <p:nvPr/>
          </p:nvPicPr>
          <p:blipFill>
            <a:blip r:embed="rId4"/>
            <a:srcRect/>
            <a:stretch>
              <a:fillRect/>
            </a:stretch>
          </p:blipFill>
          <p:spPr bwMode="auto">
            <a:xfrm>
              <a:off x="3282" y="3483"/>
              <a:ext cx="482" cy="197"/>
            </a:xfrm>
            <a:prstGeom prst="rect">
              <a:avLst/>
            </a:prstGeom>
            <a:noFill/>
            <a:ln w="9525">
              <a:noFill/>
              <a:miter lim="800000"/>
              <a:headEnd/>
              <a:tailEnd/>
            </a:ln>
          </p:spPr>
        </p:pic>
        <p:pic>
          <p:nvPicPr>
            <p:cNvPr id="238597" name="Picture 7" descr="ATA Logo Type copy.tif"/>
            <p:cNvPicPr>
              <a:picLocks noChangeAspect="1"/>
            </p:cNvPicPr>
            <p:nvPr/>
          </p:nvPicPr>
          <p:blipFill>
            <a:blip r:embed="rId5"/>
            <a:srcRect/>
            <a:stretch>
              <a:fillRect/>
            </a:stretch>
          </p:blipFill>
          <p:spPr bwMode="auto">
            <a:xfrm>
              <a:off x="3167" y="3680"/>
              <a:ext cx="1746" cy="419"/>
            </a:xfrm>
            <a:prstGeom prst="rect">
              <a:avLst/>
            </a:prstGeom>
            <a:noFill/>
            <a:ln w="9525">
              <a:noFill/>
              <a:miter lim="800000"/>
              <a:headEnd/>
              <a:tailEnd/>
            </a:ln>
          </p:spPr>
        </p:pic>
      </p:grpSp>
      <p:sp>
        <p:nvSpPr>
          <p:cNvPr id="238600" name="Rectangle 2"/>
          <p:cNvSpPr>
            <a:spLocks noChangeArrowheads="1"/>
          </p:cNvSpPr>
          <p:nvPr/>
        </p:nvSpPr>
        <p:spPr bwMode="auto">
          <a:xfrm>
            <a:off x="457200" y="274638"/>
            <a:ext cx="8229600" cy="1143000"/>
          </a:xfrm>
          <a:prstGeom prst="rect">
            <a:avLst/>
          </a:prstGeom>
          <a:noFill/>
          <a:ln w="9525">
            <a:noFill/>
            <a:miter lim="800000"/>
            <a:headEnd/>
            <a:tailEnd/>
          </a:ln>
        </p:spPr>
        <p:txBody>
          <a:bodyPr anchor="ctr"/>
          <a:lstStyle/>
          <a:p>
            <a:pPr algn="ctr"/>
            <a:r>
              <a:rPr lang="de-DE" sz="4400" dirty="0" smtClean="0">
                <a:solidFill>
                  <a:schemeClr val="tx2"/>
                </a:solidFill>
              </a:rPr>
              <a:t>Session Tips</a:t>
            </a:r>
            <a:endParaRPr lang="en-US" sz="4400" dirty="0">
              <a:solidFill>
                <a:schemeClr val="tx2"/>
              </a:solidFill>
            </a:endParaRPr>
          </a:p>
        </p:txBody>
      </p:sp>
      <p:sp>
        <p:nvSpPr>
          <p:cNvPr id="238601" name="Rectangle 3"/>
          <p:cNvSpPr>
            <a:spLocks noChangeArrowheads="1"/>
          </p:cNvSpPr>
          <p:nvPr/>
        </p:nvSpPr>
        <p:spPr bwMode="auto">
          <a:xfrm>
            <a:off x="457200" y="1752600"/>
            <a:ext cx="8229600" cy="2514600"/>
          </a:xfrm>
          <a:prstGeom prst="rect">
            <a:avLst/>
          </a:prstGeom>
          <a:noFill/>
          <a:ln w="9525">
            <a:noFill/>
            <a:miter lim="800000"/>
            <a:headEnd/>
            <a:tailEnd/>
          </a:ln>
        </p:spPr>
        <p:txBody>
          <a:bodyPr/>
          <a:lstStyle/>
          <a:p>
            <a:pPr marL="342900" indent="-342900">
              <a:spcBef>
                <a:spcPct val="20000"/>
              </a:spcBef>
              <a:buFontTx/>
              <a:buChar char="•"/>
            </a:pPr>
            <a:r>
              <a:rPr lang="de-DE" sz="2800"/>
              <a:t>If you are upset that your language or field does not have many sessions being offered, please submit a session proposal for next year. </a:t>
            </a:r>
          </a:p>
          <a:p>
            <a:pPr marL="342900" indent="-342900">
              <a:spcBef>
                <a:spcPct val="20000"/>
              </a:spcBef>
            </a:pPr>
            <a:r>
              <a:rPr lang="de-DE" sz="2800"/>
              <a:t>	Sessions are planned based on the proposals that are submitted.</a:t>
            </a:r>
          </a:p>
          <a:p>
            <a:pPr marL="342900" indent="-342900">
              <a:spcBef>
                <a:spcPct val="20000"/>
              </a:spcBef>
            </a:pPr>
            <a:endParaRPr lang="de-DE" sz="280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0402" name="Picture 1" descr="inversGlobe-ReflexBlueCROP.jpg"/>
          <p:cNvPicPr>
            <a:picLocks noChangeAspect="1"/>
          </p:cNvPicPr>
          <p:nvPr/>
        </p:nvPicPr>
        <p:blipFill>
          <a:blip r:embed="rId3"/>
          <a:srcRect/>
          <a:stretch>
            <a:fillRect/>
          </a:stretch>
        </p:blipFill>
        <p:spPr bwMode="auto">
          <a:xfrm>
            <a:off x="0" y="5167313"/>
            <a:ext cx="2133600" cy="1690687"/>
          </a:xfrm>
          <a:prstGeom prst="rect">
            <a:avLst/>
          </a:prstGeom>
          <a:noFill/>
          <a:ln w="9525">
            <a:noFill/>
            <a:miter lim="800000"/>
            <a:headEnd/>
            <a:tailEnd/>
          </a:ln>
        </p:spPr>
      </p:pic>
      <p:grpSp>
        <p:nvGrpSpPr>
          <p:cNvPr id="230403" name="Group 10"/>
          <p:cNvGrpSpPr>
            <a:grpSpLocks/>
          </p:cNvGrpSpPr>
          <p:nvPr/>
        </p:nvGrpSpPr>
        <p:grpSpPr bwMode="auto">
          <a:xfrm>
            <a:off x="5715000" y="5803900"/>
            <a:ext cx="2771775" cy="977900"/>
            <a:chOff x="3167" y="3483"/>
            <a:chExt cx="1746" cy="616"/>
          </a:xfrm>
        </p:grpSpPr>
        <p:pic>
          <p:nvPicPr>
            <p:cNvPr id="230404" name="Picture 3" descr="ATA logo pms 648.eps"/>
            <p:cNvPicPr>
              <a:picLocks noChangeAspect="1"/>
            </p:cNvPicPr>
            <p:nvPr/>
          </p:nvPicPr>
          <p:blipFill>
            <a:blip r:embed="rId4"/>
            <a:srcRect/>
            <a:stretch>
              <a:fillRect/>
            </a:stretch>
          </p:blipFill>
          <p:spPr bwMode="auto">
            <a:xfrm>
              <a:off x="3282" y="3483"/>
              <a:ext cx="482" cy="197"/>
            </a:xfrm>
            <a:prstGeom prst="rect">
              <a:avLst/>
            </a:prstGeom>
            <a:noFill/>
            <a:ln w="9525">
              <a:noFill/>
              <a:miter lim="800000"/>
              <a:headEnd/>
              <a:tailEnd/>
            </a:ln>
          </p:spPr>
        </p:pic>
        <p:pic>
          <p:nvPicPr>
            <p:cNvPr id="230405" name="Picture 7" descr="ATA Logo Type copy.tif"/>
            <p:cNvPicPr>
              <a:picLocks noChangeAspect="1"/>
            </p:cNvPicPr>
            <p:nvPr/>
          </p:nvPicPr>
          <p:blipFill>
            <a:blip r:embed="rId5"/>
            <a:srcRect/>
            <a:stretch>
              <a:fillRect/>
            </a:stretch>
          </p:blipFill>
          <p:spPr bwMode="auto">
            <a:xfrm>
              <a:off x="3167" y="3680"/>
              <a:ext cx="1746" cy="419"/>
            </a:xfrm>
            <a:prstGeom prst="rect">
              <a:avLst/>
            </a:prstGeom>
            <a:noFill/>
            <a:ln w="9525">
              <a:noFill/>
              <a:miter lim="800000"/>
              <a:headEnd/>
              <a:tailEnd/>
            </a:ln>
          </p:spPr>
        </p:pic>
      </p:grpSp>
      <p:sp>
        <p:nvSpPr>
          <p:cNvPr id="230408"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de-DE" sz="4400">
                <a:solidFill>
                  <a:schemeClr val="tx2"/>
                </a:solidFill>
              </a:rPr>
              <a:t>Tool Tutorials</a:t>
            </a:r>
            <a:endParaRPr lang="en-US" sz="4400">
              <a:solidFill>
                <a:schemeClr val="tx2"/>
              </a:solidFill>
            </a:endParaRPr>
          </a:p>
        </p:txBody>
      </p:sp>
      <p:sp>
        <p:nvSpPr>
          <p:cNvPr id="230409" name="Content Placeholder 2"/>
          <p:cNvSpPr>
            <a:spLocks/>
          </p:cNvSpPr>
          <p:nvPr/>
        </p:nvSpPr>
        <p:spPr bwMode="auto">
          <a:xfrm>
            <a:off x="457200" y="1600200"/>
            <a:ext cx="8229600" cy="3124200"/>
          </a:xfrm>
          <a:prstGeom prst="rect">
            <a:avLst/>
          </a:prstGeom>
          <a:noFill/>
          <a:ln w="9525">
            <a:noFill/>
            <a:miter lim="800000"/>
            <a:headEnd/>
            <a:tailEnd/>
          </a:ln>
        </p:spPr>
        <p:txBody>
          <a:bodyPr/>
          <a:lstStyle/>
          <a:p>
            <a:pPr marL="342900" indent="-342900">
              <a:spcBef>
                <a:spcPct val="20000"/>
              </a:spcBef>
              <a:buFontTx/>
              <a:buChar char="•"/>
            </a:pPr>
            <a:r>
              <a:rPr lang="de-DE" sz="3200"/>
              <a:t>Tool vendors provide free, in-depth tutorials (not sales pitches) for beginning and intermediate users of their tools.</a:t>
            </a:r>
          </a:p>
          <a:p>
            <a:pPr marL="342900" indent="-342900">
              <a:spcBef>
                <a:spcPct val="20000"/>
              </a:spcBef>
              <a:buFontTx/>
              <a:buChar char="•"/>
            </a:pPr>
            <a:r>
              <a:rPr lang="de-DE" sz="3200"/>
              <a:t>The tutorials are hands-on workshops and/or lecture-style presentations.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0" name="Picture 1" descr="inversGlobe-ReflexBlueCROP.jpg"/>
          <p:cNvPicPr>
            <a:picLocks noChangeAspect="1"/>
          </p:cNvPicPr>
          <p:nvPr/>
        </p:nvPicPr>
        <p:blipFill>
          <a:blip r:embed="rId3"/>
          <a:srcRect/>
          <a:stretch>
            <a:fillRect/>
          </a:stretch>
        </p:blipFill>
        <p:spPr bwMode="auto">
          <a:xfrm>
            <a:off x="0" y="5167313"/>
            <a:ext cx="2133600" cy="1690687"/>
          </a:xfrm>
          <a:prstGeom prst="rect">
            <a:avLst/>
          </a:prstGeom>
          <a:noFill/>
          <a:ln w="9525">
            <a:noFill/>
            <a:miter lim="800000"/>
            <a:headEnd/>
            <a:tailEnd/>
          </a:ln>
        </p:spPr>
      </p:pic>
      <p:grpSp>
        <p:nvGrpSpPr>
          <p:cNvPr id="232451" name="Group 10"/>
          <p:cNvGrpSpPr>
            <a:grpSpLocks/>
          </p:cNvGrpSpPr>
          <p:nvPr/>
        </p:nvGrpSpPr>
        <p:grpSpPr bwMode="auto">
          <a:xfrm>
            <a:off x="5715000" y="5803900"/>
            <a:ext cx="2771775" cy="977900"/>
            <a:chOff x="3167" y="3483"/>
            <a:chExt cx="1746" cy="616"/>
          </a:xfrm>
        </p:grpSpPr>
        <p:pic>
          <p:nvPicPr>
            <p:cNvPr id="232452" name="Picture 3" descr="ATA logo pms 648.eps"/>
            <p:cNvPicPr>
              <a:picLocks noChangeAspect="1"/>
            </p:cNvPicPr>
            <p:nvPr/>
          </p:nvPicPr>
          <p:blipFill>
            <a:blip r:embed="rId4"/>
            <a:srcRect/>
            <a:stretch>
              <a:fillRect/>
            </a:stretch>
          </p:blipFill>
          <p:spPr bwMode="auto">
            <a:xfrm>
              <a:off x="3282" y="3483"/>
              <a:ext cx="482" cy="197"/>
            </a:xfrm>
            <a:prstGeom prst="rect">
              <a:avLst/>
            </a:prstGeom>
            <a:noFill/>
            <a:ln w="9525">
              <a:noFill/>
              <a:miter lim="800000"/>
              <a:headEnd/>
              <a:tailEnd/>
            </a:ln>
          </p:spPr>
        </p:pic>
        <p:pic>
          <p:nvPicPr>
            <p:cNvPr id="232453" name="Picture 7" descr="ATA Logo Type copy.tif"/>
            <p:cNvPicPr>
              <a:picLocks noChangeAspect="1"/>
            </p:cNvPicPr>
            <p:nvPr/>
          </p:nvPicPr>
          <p:blipFill>
            <a:blip r:embed="rId5"/>
            <a:srcRect/>
            <a:stretch>
              <a:fillRect/>
            </a:stretch>
          </p:blipFill>
          <p:spPr bwMode="auto">
            <a:xfrm>
              <a:off x="3167" y="3680"/>
              <a:ext cx="1746" cy="419"/>
            </a:xfrm>
            <a:prstGeom prst="rect">
              <a:avLst/>
            </a:prstGeom>
            <a:noFill/>
            <a:ln w="9525">
              <a:noFill/>
              <a:miter lim="800000"/>
              <a:headEnd/>
              <a:tailEnd/>
            </a:ln>
          </p:spPr>
        </p:pic>
      </p:grpSp>
      <p:sp>
        <p:nvSpPr>
          <p:cNvPr id="232454" name="Title 1"/>
          <p:cNvSpPr>
            <a:spLocks/>
          </p:cNvSpPr>
          <p:nvPr/>
        </p:nvSpPr>
        <p:spPr bwMode="auto">
          <a:xfrm>
            <a:off x="457200" y="274638"/>
            <a:ext cx="8229600" cy="1143000"/>
          </a:xfrm>
          <a:prstGeom prst="rect">
            <a:avLst/>
          </a:prstGeom>
          <a:noFill/>
          <a:ln w="9525">
            <a:noFill/>
            <a:miter lim="800000"/>
            <a:headEnd/>
            <a:tailEnd/>
          </a:ln>
        </p:spPr>
        <p:txBody>
          <a:bodyPr anchor="ctr"/>
          <a:lstStyle/>
          <a:p>
            <a:pPr algn="ctr"/>
            <a:r>
              <a:rPr lang="de-DE" sz="4400">
                <a:solidFill>
                  <a:schemeClr val="tx2"/>
                </a:solidFill>
              </a:rPr>
              <a:t>Tool Tutorials</a:t>
            </a:r>
            <a:endParaRPr lang="en-US" sz="4400">
              <a:solidFill>
                <a:schemeClr val="tx2"/>
              </a:solidFill>
            </a:endParaRPr>
          </a:p>
        </p:txBody>
      </p:sp>
      <p:sp>
        <p:nvSpPr>
          <p:cNvPr id="232455" name="Content Placeholder 2"/>
          <p:cNvSpPr>
            <a:spLocks/>
          </p:cNvSpPr>
          <p:nvPr/>
        </p:nvSpPr>
        <p:spPr bwMode="auto">
          <a:xfrm>
            <a:off x="457200" y="1752600"/>
            <a:ext cx="8229600" cy="2514600"/>
          </a:xfrm>
          <a:prstGeom prst="rect">
            <a:avLst/>
          </a:prstGeom>
          <a:noFill/>
          <a:ln w="9525">
            <a:noFill/>
            <a:miter lim="800000"/>
            <a:headEnd/>
            <a:tailEnd/>
          </a:ln>
        </p:spPr>
        <p:txBody>
          <a:bodyPr/>
          <a:lstStyle/>
          <a:p>
            <a:pPr marL="342900" indent="-342900">
              <a:spcBef>
                <a:spcPct val="20000"/>
              </a:spcBef>
              <a:buFontTx/>
              <a:buChar char="•"/>
            </a:pPr>
            <a:r>
              <a:rPr lang="de-DE" sz="3200"/>
              <a:t>Some people attend the conference purely for the tool tutorials.</a:t>
            </a:r>
          </a:p>
          <a:p>
            <a:pPr marL="342900" indent="-342900">
              <a:spcBef>
                <a:spcPct val="20000"/>
              </a:spcBef>
              <a:buFontTx/>
              <a:buChar char="•"/>
            </a:pPr>
            <a:r>
              <a:rPr lang="de-DE" sz="3200"/>
              <a:t>Visit </a:t>
            </a:r>
            <a:r>
              <a:rPr lang="de-DE" sz="3200">
                <a:hlinkClick r:id="rId6"/>
              </a:rPr>
              <a:t>www.atanet.org/conf/2012/tools.htm</a:t>
            </a:r>
            <a:r>
              <a:rPr lang="de-DE" sz="3200"/>
              <a:t> for more details</a:t>
            </a:r>
            <a:endParaRPr lang="en-US" sz="320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p:txBody>
          <a:bodyPr/>
          <a:lstStyle/>
          <a:p>
            <a:r>
              <a:rPr lang="de-DE" smtClean="0"/>
              <a:t>The Exhibit Hall</a:t>
            </a:r>
            <a:endParaRPr lang="en-US" smtClean="0"/>
          </a:p>
        </p:txBody>
      </p:sp>
      <p:pic>
        <p:nvPicPr>
          <p:cNvPr id="79874" name="Picture 3" descr="C:\Documents and Settings\Jill\My Documents\Downloads\exhibithall.jpg"/>
          <p:cNvPicPr>
            <a:picLocks noChangeAspect="1" noChangeArrowheads="1"/>
          </p:cNvPicPr>
          <p:nvPr/>
        </p:nvPicPr>
        <p:blipFill>
          <a:blip r:embed="rId3"/>
          <a:srcRect/>
          <a:stretch>
            <a:fillRect/>
          </a:stretch>
        </p:blipFill>
        <p:spPr bwMode="auto">
          <a:xfrm>
            <a:off x="1447800" y="1879600"/>
            <a:ext cx="6553200" cy="436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ChangeArrowheads="1"/>
          </p:cNvSpPr>
          <p:nvPr>
            <p:ph type="title"/>
          </p:nvPr>
        </p:nvSpPr>
        <p:spPr/>
        <p:txBody>
          <a:bodyPr/>
          <a:lstStyle/>
          <a:p>
            <a:r>
              <a:rPr lang="de-DE" smtClean="0"/>
              <a:t>The Exhibit Hall</a:t>
            </a:r>
            <a:endParaRPr lang="en-US" smtClean="0"/>
          </a:p>
        </p:txBody>
      </p:sp>
      <p:sp>
        <p:nvSpPr>
          <p:cNvPr id="80898" name="Rectangle 3"/>
          <p:cNvSpPr>
            <a:spLocks noGrp="1" noChangeArrowheads="1"/>
          </p:cNvSpPr>
          <p:nvPr>
            <p:ph type="body" idx="1"/>
          </p:nvPr>
        </p:nvSpPr>
        <p:spPr>
          <a:xfrm>
            <a:off x="457200" y="1600200"/>
            <a:ext cx="8229600" cy="3581400"/>
          </a:xfrm>
        </p:spPr>
        <p:txBody>
          <a:bodyPr/>
          <a:lstStyle/>
          <a:p>
            <a:pPr>
              <a:lnSpc>
                <a:spcPct val="90000"/>
              </a:lnSpc>
            </a:pPr>
            <a:r>
              <a:rPr lang="de-DE" dirty="0" smtClean="0"/>
              <a:t>Plan to go through the Exhibit Hall at least twice - </a:t>
            </a:r>
            <a:r>
              <a:rPr lang="en-US" dirty="0" smtClean="0">
                <a:cs typeface="Times New Roman" pitchFamily="18" charset="0"/>
              </a:rPr>
              <a:t>there </a:t>
            </a:r>
            <a:r>
              <a:rPr lang="de-DE" dirty="0" smtClean="0">
                <a:cs typeface="Times New Roman" pitchFamily="18" charset="0"/>
              </a:rPr>
              <a:t>are </a:t>
            </a:r>
            <a:r>
              <a:rPr lang="en-US" dirty="0" smtClean="0">
                <a:cs typeface="Times New Roman" pitchFamily="18" charset="0"/>
              </a:rPr>
              <a:t>quite a few exhibitors and some booths are unattended at times.</a:t>
            </a:r>
            <a:r>
              <a:rPr lang="en-US" dirty="0" smtClean="0"/>
              <a:t> </a:t>
            </a:r>
            <a:endParaRPr lang="de-DE" dirty="0" smtClean="0"/>
          </a:p>
          <a:p>
            <a:pPr>
              <a:lnSpc>
                <a:spcPct val="90000"/>
              </a:lnSpc>
            </a:pPr>
            <a:r>
              <a:rPr lang="de-DE" dirty="0" smtClean="0">
                <a:cs typeface="Times New Roman" pitchFamily="18" charset="0"/>
              </a:rPr>
              <a:t>T</a:t>
            </a:r>
            <a:r>
              <a:rPr lang="en-US" dirty="0" smtClean="0">
                <a:cs typeface="Times New Roman" pitchFamily="18" charset="0"/>
              </a:rPr>
              <a:t>he ATA </a:t>
            </a:r>
            <a:r>
              <a:rPr lang="de-DE" dirty="0" smtClean="0">
                <a:cs typeface="Times New Roman" pitchFamily="18" charset="0"/>
              </a:rPr>
              <a:t>Exhibit Hall </a:t>
            </a:r>
            <a:r>
              <a:rPr lang="en-US" dirty="0" smtClean="0">
                <a:cs typeface="Times New Roman" pitchFamily="18" charset="0"/>
              </a:rPr>
              <a:t>has a </a:t>
            </a:r>
            <a:r>
              <a:rPr lang="en-US" b="1" dirty="0" smtClean="0">
                <a:cs typeface="Times New Roman" pitchFamily="18" charset="0"/>
              </a:rPr>
              <a:t>very pleasant </a:t>
            </a:r>
            <a:r>
              <a:rPr lang="en-US" dirty="0" smtClean="0">
                <a:cs typeface="Times New Roman" pitchFamily="18" charset="0"/>
              </a:rPr>
              <a:t> atmosphere. It is quiet, friendly, and there is often coffee, free pens, and chocolate.</a:t>
            </a:r>
          </a:p>
          <a:p>
            <a:pPr>
              <a:lnSpc>
                <a:spcPct val="90000"/>
              </a:lnSpc>
            </a:pPr>
            <a:r>
              <a:rPr lang="en-US" dirty="0" smtClean="0">
                <a:cs typeface="Times New Roman" pitchFamily="18" charset="0"/>
              </a:rPr>
              <a:t>No chair massages this year.</a:t>
            </a:r>
            <a:r>
              <a:rPr lang="en-US" dirty="0" smtClean="0"/>
              <a:t> </a:t>
            </a:r>
          </a:p>
        </p:txBody>
      </p:sp>
      <p:pic>
        <p:nvPicPr>
          <p:cNvPr id="80900" name="Picture 1" descr="inversGlobe-ReflexBlueCROP.jpg"/>
          <p:cNvPicPr>
            <a:picLocks noChangeAspect="1"/>
          </p:cNvPicPr>
          <p:nvPr/>
        </p:nvPicPr>
        <p:blipFill>
          <a:blip r:embed="rId3"/>
          <a:srcRect/>
          <a:stretch>
            <a:fillRect/>
          </a:stretch>
        </p:blipFill>
        <p:spPr bwMode="auto">
          <a:xfrm>
            <a:off x="0" y="5167313"/>
            <a:ext cx="2133600" cy="1690687"/>
          </a:xfrm>
          <a:prstGeom prst="rect">
            <a:avLst/>
          </a:prstGeom>
          <a:noFill/>
          <a:ln w="9525">
            <a:noFill/>
            <a:miter lim="800000"/>
            <a:headEnd/>
            <a:tailEnd/>
          </a:ln>
        </p:spPr>
      </p:pic>
      <p:grpSp>
        <p:nvGrpSpPr>
          <p:cNvPr id="80901" name="Group 10"/>
          <p:cNvGrpSpPr>
            <a:grpSpLocks/>
          </p:cNvGrpSpPr>
          <p:nvPr/>
        </p:nvGrpSpPr>
        <p:grpSpPr bwMode="auto">
          <a:xfrm>
            <a:off x="5715000" y="5803900"/>
            <a:ext cx="2771775" cy="977900"/>
            <a:chOff x="3167" y="3483"/>
            <a:chExt cx="1746" cy="616"/>
          </a:xfrm>
        </p:grpSpPr>
        <p:pic>
          <p:nvPicPr>
            <p:cNvPr id="80902" name="Picture 3" descr="ATA logo pms 648.eps"/>
            <p:cNvPicPr>
              <a:picLocks noChangeAspect="1"/>
            </p:cNvPicPr>
            <p:nvPr/>
          </p:nvPicPr>
          <p:blipFill>
            <a:blip r:embed="rId4"/>
            <a:srcRect/>
            <a:stretch>
              <a:fillRect/>
            </a:stretch>
          </p:blipFill>
          <p:spPr bwMode="auto">
            <a:xfrm>
              <a:off x="3282" y="3483"/>
              <a:ext cx="482" cy="197"/>
            </a:xfrm>
            <a:prstGeom prst="rect">
              <a:avLst/>
            </a:prstGeom>
            <a:noFill/>
            <a:ln w="9525">
              <a:noFill/>
              <a:miter lim="800000"/>
              <a:headEnd/>
              <a:tailEnd/>
            </a:ln>
          </p:spPr>
        </p:pic>
        <p:pic>
          <p:nvPicPr>
            <p:cNvPr id="80903" name="Picture 7" descr="ATA Logo Type copy.tif"/>
            <p:cNvPicPr>
              <a:picLocks noChangeAspect="1"/>
            </p:cNvPicPr>
            <p:nvPr/>
          </p:nvPicPr>
          <p:blipFill>
            <a:blip r:embed="rId5"/>
            <a:srcRect/>
            <a:stretch>
              <a:fillRect/>
            </a:stretch>
          </p:blipFill>
          <p:spPr bwMode="auto">
            <a:xfrm>
              <a:off x="3167" y="3680"/>
              <a:ext cx="1746" cy="419"/>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p:txBody>
          <a:bodyPr/>
          <a:lstStyle/>
          <a:p>
            <a:r>
              <a:rPr lang="de-DE" smtClean="0"/>
              <a:t>The Exhibit Hall</a:t>
            </a:r>
            <a:endParaRPr lang="en-US" smtClean="0"/>
          </a:p>
        </p:txBody>
      </p:sp>
      <p:sp>
        <p:nvSpPr>
          <p:cNvPr id="81922" name="Rectangle 3"/>
          <p:cNvSpPr>
            <a:spLocks noGrp="1" noChangeArrowheads="1"/>
          </p:cNvSpPr>
          <p:nvPr>
            <p:ph type="body" idx="1"/>
          </p:nvPr>
        </p:nvSpPr>
        <p:spPr/>
        <p:txBody>
          <a:bodyPr/>
          <a:lstStyle/>
          <a:p>
            <a:r>
              <a:rPr lang="de-DE" dirty="0" smtClean="0"/>
              <a:t>Tool vendors</a:t>
            </a:r>
          </a:p>
          <a:p>
            <a:r>
              <a:rPr lang="de-DE" dirty="0" smtClean="0"/>
              <a:t>Dictionaries, books and reference materials</a:t>
            </a:r>
          </a:p>
          <a:p>
            <a:r>
              <a:rPr lang="de-DE" dirty="0" smtClean="0"/>
              <a:t>Insurance companies</a:t>
            </a:r>
          </a:p>
          <a:p>
            <a:r>
              <a:rPr lang="de-DE" dirty="0" smtClean="0"/>
              <a:t>Translation programs and universities</a:t>
            </a:r>
          </a:p>
          <a:p>
            <a:r>
              <a:rPr lang="de-DE" dirty="0" smtClean="0"/>
              <a:t>Clients and translation agencies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ChangeArrowheads="1"/>
          </p:cNvSpPr>
          <p:nvPr>
            <p:ph type="title"/>
          </p:nvPr>
        </p:nvSpPr>
        <p:spPr/>
        <p:txBody>
          <a:bodyPr/>
          <a:lstStyle/>
          <a:p>
            <a:r>
              <a:rPr lang="de-DE" smtClean="0"/>
              <a:t>Networking</a:t>
            </a:r>
            <a:endParaRPr lang="en-US" smtClean="0"/>
          </a:p>
        </p:txBody>
      </p:sp>
      <p:sp>
        <p:nvSpPr>
          <p:cNvPr id="82946" name="Rectangle 3"/>
          <p:cNvSpPr>
            <a:spLocks noGrp="1" noChangeArrowheads="1"/>
          </p:cNvSpPr>
          <p:nvPr>
            <p:ph type="body" idx="1"/>
          </p:nvPr>
        </p:nvSpPr>
        <p:spPr/>
        <p:txBody>
          <a:bodyPr/>
          <a:lstStyle/>
          <a:p>
            <a:r>
              <a:rPr lang="de-DE" dirty="0" smtClean="0"/>
              <a:t>Networking </a:t>
            </a:r>
            <a:r>
              <a:rPr lang="en-US" dirty="0" smtClean="0"/>
              <a:t>is best when you are friendly, useful, and genuine. </a:t>
            </a:r>
          </a:p>
          <a:p>
            <a:r>
              <a:rPr lang="de-DE" dirty="0" smtClean="0"/>
              <a:t>The goal of networking should be to help other people and put their needs first.</a:t>
            </a:r>
          </a:p>
          <a:p>
            <a:r>
              <a:rPr lang="de-DE" dirty="0" smtClean="0"/>
              <a:t>Ask questions instead of just talking about yourself.</a:t>
            </a:r>
            <a:endParaRPr lang="en-US" dirty="0" smtClean="0"/>
          </a:p>
          <a:p>
            <a:r>
              <a:rPr lang="en-US" dirty="0" smtClean="0"/>
              <a:t>I highly recommend reading </a:t>
            </a:r>
            <a:r>
              <a:rPr lang="en-US" dirty="0" smtClean="0">
                <a:hlinkClick r:id="rId3"/>
              </a:rPr>
              <a:t>24 networking tips that actually work</a:t>
            </a:r>
            <a:r>
              <a:rPr lang="en-US" dirty="0" smtClean="0"/>
              <a:t> and following their advice.</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p:txBody>
          <a:bodyPr/>
          <a:lstStyle/>
          <a:p>
            <a:r>
              <a:rPr lang="de-DE" smtClean="0"/>
              <a:t>Networking</a:t>
            </a:r>
            <a:endParaRPr lang="en-US" smtClean="0"/>
          </a:p>
        </p:txBody>
      </p:sp>
      <p:sp>
        <p:nvSpPr>
          <p:cNvPr id="83970" name="Rectangle 3"/>
          <p:cNvSpPr>
            <a:spLocks noGrp="1" noChangeArrowheads="1"/>
          </p:cNvSpPr>
          <p:nvPr>
            <p:ph type="body" idx="1"/>
          </p:nvPr>
        </p:nvSpPr>
        <p:spPr/>
        <p:txBody>
          <a:bodyPr/>
          <a:lstStyle/>
          <a:p>
            <a:r>
              <a:rPr lang="en-US" smtClean="0">
                <a:cs typeface="Times New Roman" pitchFamily="18" charset="0"/>
              </a:rPr>
              <a:t>Word of mouth is the best advertising.</a:t>
            </a:r>
            <a:endParaRPr lang="de-DE" smtClean="0"/>
          </a:p>
          <a:p>
            <a:r>
              <a:rPr lang="de-DE" smtClean="0">
                <a:cs typeface="Times New Roman" pitchFamily="18" charset="0"/>
              </a:rPr>
              <a:t>Networking is n</a:t>
            </a:r>
            <a:r>
              <a:rPr lang="en-US" smtClean="0">
                <a:cs typeface="Times New Roman" pitchFamily="18" charset="0"/>
              </a:rPr>
              <a:t>ot just </a:t>
            </a:r>
            <a:r>
              <a:rPr lang="de-DE" smtClean="0">
                <a:cs typeface="Times New Roman" pitchFamily="18" charset="0"/>
              </a:rPr>
              <a:t>about </a:t>
            </a:r>
            <a:r>
              <a:rPr lang="en-US" smtClean="0">
                <a:cs typeface="Times New Roman" pitchFamily="18" charset="0"/>
              </a:rPr>
              <a:t>getting more work</a:t>
            </a:r>
            <a:r>
              <a:rPr lang="de-DE" smtClean="0">
                <a:cs typeface="Times New Roman" pitchFamily="18" charset="0"/>
              </a:rPr>
              <a:t>. It</a:t>
            </a:r>
            <a:r>
              <a:rPr lang="de-DE" smtClean="0"/>
              <a:t>'</a:t>
            </a:r>
            <a:r>
              <a:rPr lang="de-DE" smtClean="0">
                <a:cs typeface="Times New Roman" pitchFamily="18" charset="0"/>
              </a:rPr>
              <a:t>s also great </a:t>
            </a:r>
            <a:r>
              <a:rPr lang="en-US" smtClean="0">
                <a:cs typeface="Times New Roman" pitchFamily="18" charset="0"/>
              </a:rPr>
              <a:t>to </a:t>
            </a:r>
            <a:r>
              <a:rPr lang="en-US" b="1" smtClean="0">
                <a:cs typeface="Times New Roman" pitchFamily="18" charset="0"/>
              </a:rPr>
              <a:t>exchange ideas with colleagues.</a:t>
            </a:r>
            <a:r>
              <a:rPr lang="en-US" smtClean="0"/>
              <a:t> </a:t>
            </a:r>
            <a:endParaRPr lang="de-DE" smtClean="0"/>
          </a:p>
          <a:p>
            <a:r>
              <a:rPr lang="en-US" smtClean="0">
                <a:cs typeface="Times New Roman" pitchFamily="18" charset="0"/>
              </a:rPr>
              <a:t>Get your </a:t>
            </a:r>
            <a:r>
              <a:rPr lang="en-US" b="1" smtClean="0">
                <a:cs typeface="Times New Roman" pitchFamily="18" charset="0"/>
              </a:rPr>
              <a:t>colored dots</a:t>
            </a:r>
            <a:r>
              <a:rPr lang="en-US" smtClean="0">
                <a:cs typeface="Times New Roman" pitchFamily="18" charset="0"/>
              </a:rPr>
              <a:t>. Wear your </a:t>
            </a:r>
            <a:r>
              <a:rPr lang="en-US" b="1" smtClean="0">
                <a:cs typeface="Times New Roman" pitchFamily="18" charset="0"/>
              </a:rPr>
              <a:t>first-time attendee ribbon</a:t>
            </a:r>
            <a:r>
              <a:rPr lang="en-US" smtClean="0">
                <a:cs typeface="Times New Roman" pitchFamily="18" charset="0"/>
              </a:rPr>
              <a:t>. Smile, ask questions.</a:t>
            </a:r>
            <a:r>
              <a:rPr lang="en-US" smtClean="0"/>
              <a:t> </a:t>
            </a:r>
            <a:endParaRPr lang="de-DE" smtClean="0"/>
          </a:p>
          <a:p>
            <a:r>
              <a:rPr lang="de-DE" smtClean="0"/>
              <a:t>Don't assume we all know each other</a:t>
            </a:r>
            <a:endParaRPr lang="en-US"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p:txBody>
          <a:bodyPr/>
          <a:lstStyle/>
          <a:p>
            <a:r>
              <a:rPr lang="de-DE" smtClean="0"/>
              <a:t>Networking</a:t>
            </a:r>
            <a:endParaRPr lang="en-US" smtClean="0"/>
          </a:p>
        </p:txBody>
      </p:sp>
      <p:sp>
        <p:nvSpPr>
          <p:cNvPr id="84994" name="Rectangle 3"/>
          <p:cNvSpPr>
            <a:spLocks noGrp="1" noChangeArrowheads="1"/>
          </p:cNvSpPr>
          <p:nvPr>
            <p:ph type="body" idx="1"/>
          </p:nvPr>
        </p:nvSpPr>
        <p:spPr/>
        <p:txBody>
          <a:bodyPr/>
          <a:lstStyle/>
          <a:p>
            <a:r>
              <a:rPr lang="en-US" smtClean="0">
                <a:cs typeface="Times New Roman" pitchFamily="18" charset="0"/>
              </a:rPr>
              <a:t>The official NW session, Speed Networking, is </a:t>
            </a:r>
            <a:r>
              <a:rPr lang="de-DE" smtClean="0">
                <a:cs typeface="Times New Roman" pitchFamily="18" charset="0"/>
              </a:rPr>
              <a:t>Thursday night </a:t>
            </a:r>
            <a:r>
              <a:rPr lang="en-US" smtClean="0">
                <a:cs typeface="Times New Roman" pitchFamily="18" charset="0"/>
              </a:rPr>
              <a:t>from 6:00-7:00 p.m.</a:t>
            </a:r>
            <a:endParaRPr lang="de-DE" smtClean="0">
              <a:cs typeface="Times New Roman" pitchFamily="18" charset="0"/>
            </a:endParaRPr>
          </a:p>
          <a:p>
            <a:r>
              <a:rPr lang="en-US" smtClean="0">
                <a:cs typeface="Times New Roman" pitchFamily="18" charset="0"/>
              </a:rPr>
              <a:t>Get your 30-second pitch ready, grab your business cards and network</a:t>
            </a:r>
          </a:p>
          <a:p>
            <a:r>
              <a:rPr lang="de-DE" smtClean="0">
                <a:cs typeface="Times New Roman" pitchFamily="18" charset="0"/>
              </a:rPr>
              <a:t>Prepare a few questions to ask each person</a:t>
            </a:r>
            <a:endParaRPr lang="de-DE" smtClean="0"/>
          </a:p>
          <a:p>
            <a:r>
              <a:rPr lang="en-US" smtClean="0">
                <a:cs typeface="Times New Roman" pitchFamily="18" charset="0"/>
              </a:rPr>
              <a:t>Set yourself a goal to talk to 5 people there and if you like it keep going</a:t>
            </a:r>
            <a:endParaRPr lang="en-US"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p:txBody>
          <a:bodyPr/>
          <a:lstStyle/>
          <a:p>
            <a:r>
              <a:rPr lang="de-DE" smtClean="0"/>
              <a:t>Networking</a:t>
            </a:r>
            <a:endParaRPr lang="en-US" smtClean="0"/>
          </a:p>
        </p:txBody>
      </p:sp>
      <p:sp>
        <p:nvSpPr>
          <p:cNvPr id="86018" name="Rectangle 3"/>
          <p:cNvSpPr>
            <a:spLocks noGrp="1" noChangeArrowheads="1"/>
          </p:cNvSpPr>
          <p:nvPr>
            <p:ph type="body" idx="1"/>
          </p:nvPr>
        </p:nvSpPr>
        <p:spPr/>
        <p:txBody>
          <a:bodyPr/>
          <a:lstStyle/>
          <a:p>
            <a:r>
              <a:rPr lang="de-DE" dirty="0" smtClean="0"/>
              <a:t>Breakfast is a good time to network</a:t>
            </a:r>
            <a:br>
              <a:rPr lang="de-DE" dirty="0" smtClean="0"/>
            </a:br>
            <a:r>
              <a:rPr lang="de-DE" dirty="0" smtClean="0"/>
              <a:t>-&gt; Free food</a:t>
            </a:r>
            <a:br>
              <a:rPr lang="de-DE" dirty="0" smtClean="0"/>
            </a:br>
            <a:r>
              <a:rPr lang="de-DE" dirty="0" smtClean="0"/>
              <a:t>-&gt; No one is tired yet</a:t>
            </a:r>
            <a:br>
              <a:rPr lang="de-DE" dirty="0" smtClean="0"/>
            </a:br>
            <a:r>
              <a:rPr lang="de-DE" dirty="0" smtClean="0"/>
              <a:t>-&gt; Nobody is running between sessions</a:t>
            </a:r>
          </a:p>
          <a:p>
            <a:r>
              <a:rPr lang="de-DE" dirty="0" smtClean="0"/>
              <a:t>The Translation Company Division, for example, has their reception at breakfast on Friday</a:t>
            </a:r>
          </a:p>
          <a:p>
            <a:r>
              <a:rPr lang="de-DE" dirty="0" smtClean="0"/>
              <a:t>Opportunity to talk with the Board Members</a:t>
            </a:r>
            <a:endParaRPr lang="en-US"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2690" name="Picture 1" descr="inversGlobe-ReflexBlueCROP.jpg"/>
          <p:cNvPicPr>
            <a:picLocks noChangeAspect="1"/>
          </p:cNvPicPr>
          <p:nvPr/>
        </p:nvPicPr>
        <p:blipFill>
          <a:blip r:embed="rId3"/>
          <a:srcRect/>
          <a:stretch>
            <a:fillRect/>
          </a:stretch>
        </p:blipFill>
        <p:spPr bwMode="auto">
          <a:xfrm>
            <a:off x="0" y="5167313"/>
            <a:ext cx="2133600" cy="1690687"/>
          </a:xfrm>
          <a:prstGeom prst="rect">
            <a:avLst/>
          </a:prstGeom>
          <a:noFill/>
          <a:ln w="9525">
            <a:noFill/>
            <a:miter lim="800000"/>
            <a:headEnd/>
            <a:tailEnd/>
          </a:ln>
        </p:spPr>
      </p:pic>
      <p:grpSp>
        <p:nvGrpSpPr>
          <p:cNvPr id="242691" name="Group 10"/>
          <p:cNvGrpSpPr>
            <a:grpSpLocks/>
          </p:cNvGrpSpPr>
          <p:nvPr/>
        </p:nvGrpSpPr>
        <p:grpSpPr bwMode="auto">
          <a:xfrm>
            <a:off x="5715000" y="5803900"/>
            <a:ext cx="2771775" cy="977900"/>
            <a:chOff x="3167" y="3483"/>
            <a:chExt cx="1746" cy="616"/>
          </a:xfrm>
        </p:grpSpPr>
        <p:pic>
          <p:nvPicPr>
            <p:cNvPr id="242692" name="Picture 3" descr="ATA logo pms 648.eps"/>
            <p:cNvPicPr>
              <a:picLocks noChangeAspect="1"/>
            </p:cNvPicPr>
            <p:nvPr/>
          </p:nvPicPr>
          <p:blipFill>
            <a:blip r:embed="rId4"/>
            <a:srcRect/>
            <a:stretch>
              <a:fillRect/>
            </a:stretch>
          </p:blipFill>
          <p:spPr bwMode="auto">
            <a:xfrm>
              <a:off x="3282" y="3483"/>
              <a:ext cx="482" cy="197"/>
            </a:xfrm>
            <a:prstGeom prst="rect">
              <a:avLst/>
            </a:prstGeom>
            <a:noFill/>
            <a:ln w="9525">
              <a:noFill/>
              <a:miter lim="800000"/>
              <a:headEnd/>
              <a:tailEnd/>
            </a:ln>
          </p:spPr>
        </p:pic>
        <p:pic>
          <p:nvPicPr>
            <p:cNvPr id="242693" name="Picture 7" descr="ATA Logo Type copy.tif"/>
            <p:cNvPicPr>
              <a:picLocks noChangeAspect="1"/>
            </p:cNvPicPr>
            <p:nvPr/>
          </p:nvPicPr>
          <p:blipFill>
            <a:blip r:embed="rId5"/>
            <a:srcRect/>
            <a:stretch>
              <a:fillRect/>
            </a:stretch>
          </p:blipFill>
          <p:spPr bwMode="auto">
            <a:xfrm>
              <a:off x="3167" y="3680"/>
              <a:ext cx="1746" cy="419"/>
            </a:xfrm>
            <a:prstGeom prst="rect">
              <a:avLst/>
            </a:prstGeom>
            <a:noFill/>
            <a:ln w="9525">
              <a:noFill/>
              <a:miter lim="800000"/>
              <a:headEnd/>
              <a:tailEnd/>
            </a:ln>
          </p:spPr>
        </p:pic>
      </p:grpSp>
      <p:sp>
        <p:nvSpPr>
          <p:cNvPr id="242694" name="Rectangle 2"/>
          <p:cNvSpPr>
            <a:spLocks noChangeArrowheads="1"/>
          </p:cNvSpPr>
          <p:nvPr/>
        </p:nvSpPr>
        <p:spPr bwMode="auto">
          <a:xfrm>
            <a:off x="457200" y="274638"/>
            <a:ext cx="8229600" cy="1143000"/>
          </a:xfrm>
          <a:prstGeom prst="rect">
            <a:avLst/>
          </a:prstGeom>
          <a:noFill/>
          <a:ln w="9525">
            <a:noFill/>
            <a:miter lim="800000"/>
            <a:headEnd/>
            <a:tailEnd/>
          </a:ln>
        </p:spPr>
        <p:txBody>
          <a:bodyPr anchor="ctr"/>
          <a:lstStyle/>
          <a:p>
            <a:pPr algn="ctr"/>
            <a:r>
              <a:rPr lang="de-DE" sz="4400">
                <a:solidFill>
                  <a:schemeClr val="tx2"/>
                </a:solidFill>
              </a:rPr>
              <a:t>Networking</a:t>
            </a:r>
            <a:endParaRPr lang="en-US" sz="4400">
              <a:solidFill>
                <a:schemeClr val="tx2"/>
              </a:solidFill>
            </a:endParaRPr>
          </a:p>
        </p:txBody>
      </p:sp>
      <p:sp>
        <p:nvSpPr>
          <p:cNvPr id="242695" name="Rectangle 3"/>
          <p:cNvSpPr>
            <a:spLocks noChangeArrowheads="1"/>
          </p:cNvSpPr>
          <p:nvPr/>
        </p:nvSpPr>
        <p:spPr bwMode="auto">
          <a:xfrm>
            <a:off x="457200" y="1752600"/>
            <a:ext cx="8229600" cy="2514600"/>
          </a:xfrm>
          <a:prstGeom prst="rect">
            <a:avLst/>
          </a:prstGeom>
          <a:noFill/>
          <a:ln w="9525">
            <a:noFill/>
            <a:miter lim="800000"/>
            <a:headEnd/>
            <a:tailEnd/>
          </a:ln>
        </p:spPr>
        <p:txBody>
          <a:bodyPr/>
          <a:lstStyle/>
          <a:p>
            <a:pPr marL="342900" indent="-342900">
              <a:spcBef>
                <a:spcPct val="20000"/>
              </a:spcBef>
              <a:buFontTx/>
              <a:buChar char="•"/>
            </a:pPr>
            <a:r>
              <a:rPr lang="de-DE" sz="2800"/>
              <a:t>Best way to network is to get involved – in your local chapter, in your division, on division listservs, present at conferences, write an article for </a:t>
            </a:r>
            <a:r>
              <a:rPr lang="de-DE" sz="2800" i="1"/>
              <a:t>The ATA Chronicle</a:t>
            </a:r>
            <a:r>
              <a:rPr lang="de-DE" sz="2800"/>
              <a:t>, volunteer to edit division/chapter newsletter, etc.</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4738" name="Picture 1" descr="inversGlobe-ReflexBlueCROP.jpg"/>
          <p:cNvPicPr>
            <a:picLocks noChangeAspect="1"/>
          </p:cNvPicPr>
          <p:nvPr/>
        </p:nvPicPr>
        <p:blipFill>
          <a:blip r:embed="rId3"/>
          <a:srcRect/>
          <a:stretch>
            <a:fillRect/>
          </a:stretch>
        </p:blipFill>
        <p:spPr bwMode="auto">
          <a:xfrm>
            <a:off x="0" y="5167313"/>
            <a:ext cx="2133600" cy="1690687"/>
          </a:xfrm>
          <a:prstGeom prst="rect">
            <a:avLst/>
          </a:prstGeom>
          <a:noFill/>
          <a:ln w="9525">
            <a:noFill/>
            <a:miter lim="800000"/>
            <a:headEnd/>
            <a:tailEnd/>
          </a:ln>
        </p:spPr>
      </p:pic>
      <p:grpSp>
        <p:nvGrpSpPr>
          <p:cNvPr id="244739" name="Group 10"/>
          <p:cNvGrpSpPr>
            <a:grpSpLocks/>
          </p:cNvGrpSpPr>
          <p:nvPr/>
        </p:nvGrpSpPr>
        <p:grpSpPr bwMode="auto">
          <a:xfrm>
            <a:off x="5715000" y="5803900"/>
            <a:ext cx="2771775" cy="977900"/>
            <a:chOff x="3167" y="3483"/>
            <a:chExt cx="1746" cy="616"/>
          </a:xfrm>
        </p:grpSpPr>
        <p:pic>
          <p:nvPicPr>
            <p:cNvPr id="244740" name="Picture 3" descr="ATA logo pms 648.eps"/>
            <p:cNvPicPr>
              <a:picLocks noChangeAspect="1"/>
            </p:cNvPicPr>
            <p:nvPr/>
          </p:nvPicPr>
          <p:blipFill>
            <a:blip r:embed="rId4"/>
            <a:srcRect/>
            <a:stretch>
              <a:fillRect/>
            </a:stretch>
          </p:blipFill>
          <p:spPr bwMode="auto">
            <a:xfrm>
              <a:off x="3282" y="3483"/>
              <a:ext cx="482" cy="197"/>
            </a:xfrm>
            <a:prstGeom prst="rect">
              <a:avLst/>
            </a:prstGeom>
            <a:noFill/>
            <a:ln w="9525">
              <a:noFill/>
              <a:miter lim="800000"/>
              <a:headEnd/>
              <a:tailEnd/>
            </a:ln>
          </p:spPr>
        </p:pic>
        <p:pic>
          <p:nvPicPr>
            <p:cNvPr id="244741" name="Picture 7" descr="ATA Logo Type copy.tif"/>
            <p:cNvPicPr>
              <a:picLocks noChangeAspect="1"/>
            </p:cNvPicPr>
            <p:nvPr/>
          </p:nvPicPr>
          <p:blipFill>
            <a:blip r:embed="rId5"/>
            <a:srcRect/>
            <a:stretch>
              <a:fillRect/>
            </a:stretch>
          </p:blipFill>
          <p:spPr bwMode="auto">
            <a:xfrm>
              <a:off x="3167" y="3680"/>
              <a:ext cx="1746" cy="419"/>
            </a:xfrm>
            <a:prstGeom prst="rect">
              <a:avLst/>
            </a:prstGeom>
            <a:noFill/>
            <a:ln w="9525">
              <a:noFill/>
              <a:miter lim="800000"/>
              <a:headEnd/>
              <a:tailEnd/>
            </a:ln>
          </p:spPr>
        </p:pic>
      </p:grpSp>
      <p:sp>
        <p:nvSpPr>
          <p:cNvPr id="244744" name="Rectangle 2"/>
          <p:cNvSpPr>
            <a:spLocks noChangeArrowheads="1"/>
          </p:cNvSpPr>
          <p:nvPr/>
        </p:nvSpPr>
        <p:spPr bwMode="auto">
          <a:xfrm>
            <a:off x="457200" y="274638"/>
            <a:ext cx="8229600" cy="1143000"/>
          </a:xfrm>
          <a:prstGeom prst="rect">
            <a:avLst/>
          </a:prstGeom>
          <a:noFill/>
          <a:ln w="9525">
            <a:noFill/>
            <a:miter lim="800000"/>
            <a:headEnd/>
            <a:tailEnd/>
          </a:ln>
        </p:spPr>
        <p:txBody>
          <a:bodyPr anchor="ctr"/>
          <a:lstStyle/>
          <a:p>
            <a:pPr algn="ctr"/>
            <a:r>
              <a:rPr lang="de-DE" sz="4400">
                <a:solidFill>
                  <a:schemeClr val="tx2"/>
                </a:solidFill>
              </a:rPr>
              <a:t>Certification Exam</a:t>
            </a:r>
            <a:endParaRPr lang="en-US" sz="4400">
              <a:solidFill>
                <a:schemeClr val="tx2"/>
              </a:solidFill>
            </a:endParaRPr>
          </a:p>
        </p:txBody>
      </p:sp>
      <p:sp>
        <p:nvSpPr>
          <p:cNvPr id="244745" name="Rectangle 3"/>
          <p:cNvSpPr>
            <a:spLocks noChangeArrowheads="1"/>
          </p:cNvSpPr>
          <p:nvPr/>
        </p:nvSpPr>
        <p:spPr bwMode="auto">
          <a:xfrm>
            <a:off x="457200" y="1905000"/>
            <a:ext cx="8229600" cy="2667000"/>
          </a:xfrm>
          <a:prstGeom prst="rect">
            <a:avLst/>
          </a:prstGeom>
          <a:noFill/>
          <a:ln w="9525">
            <a:noFill/>
            <a:miter lim="800000"/>
            <a:headEnd/>
            <a:tailEnd/>
          </a:ln>
        </p:spPr>
        <p:txBody>
          <a:bodyPr/>
          <a:lstStyle/>
          <a:p>
            <a:pPr marL="342900" indent="-342900">
              <a:spcBef>
                <a:spcPct val="20000"/>
              </a:spcBef>
              <a:buFontTx/>
              <a:buChar char="•"/>
            </a:pPr>
            <a:r>
              <a:rPr lang="de-DE" sz="2800" dirty="0">
                <a:cs typeface="Times New Roman" pitchFamily="18" charset="0"/>
              </a:rPr>
              <a:t>You cannot register for the exam at the Conference – register beforehand and take the practice </a:t>
            </a:r>
            <a:r>
              <a:rPr lang="de-DE" sz="2800" dirty="0" smtClean="0">
                <a:cs typeface="Times New Roman" pitchFamily="18" charset="0"/>
              </a:rPr>
              <a:t>tests</a:t>
            </a:r>
          </a:p>
          <a:p>
            <a:pPr marL="342900" indent="-342900">
              <a:spcBef>
                <a:spcPct val="20000"/>
              </a:spcBef>
              <a:buFontTx/>
              <a:buChar char="•"/>
            </a:pPr>
            <a:r>
              <a:rPr lang="de-DE" sz="2800" dirty="0" smtClean="0">
                <a:cs typeface="Times New Roman" pitchFamily="18" charset="0"/>
              </a:rPr>
              <a:t>Two written exam sessions and one keyboarded exam session</a:t>
            </a:r>
            <a:endParaRPr lang="de-DE" sz="2800" dirty="0">
              <a:cs typeface="Times New Roman" pitchFamily="18" charset="0"/>
            </a:endParaRPr>
          </a:p>
          <a:p>
            <a:pPr marL="342900" indent="-342900">
              <a:spcBef>
                <a:spcPct val="20000"/>
              </a:spcBef>
              <a:buFontTx/>
              <a:buChar char="•"/>
            </a:pPr>
            <a:r>
              <a:rPr lang="de-DE" sz="2800" dirty="0">
                <a:cs typeface="Times New Roman" pitchFamily="18" charset="0"/>
              </a:rPr>
              <a:t>S</a:t>
            </a:r>
            <a:r>
              <a:rPr lang="en-US" sz="2800" dirty="0">
                <a:cs typeface="Times New Roman" pitchFamily="18" charset="0"/>
              </a:rPr>
              <a:t>pend some time preparing yourself for the exam</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6786" name="Picture 1" descr="inversGlobe-ReflexBlueCROP.jpg"/>
          <p:cNvPicPr>
            <a:picLocks noChangeAspect="1"/>
          </p:cNvPicPr>
          <p:nvPr/>
        </p:nvPicPr>
        <p:blipFill>
          <a:blip r:embed="rId3"/>
          <a:srcRect/>
          <a:stretch>
            <a:fillRect/>
          </a:stretch>
        </p:blipFill>
        <p:spPr bwMode="auto">
          <a:xfrm>
            <a:off x="0" y="5167313"/>
            <a:ext cx="2133600" cy="1690687"/>
          </a:xfrm>
          <a:prstGeom prst="rect">
            <a:avLst/>
          </a:prstGeom>
          <a:noFill/>
          <a:ln w="9525">
            <a:noFill/>
            <a:miter lim="800000"/>
            <a:headEnd/>
            <a:tailEnd/>
          </a:ln>
        </p:spPr>
      </p:pic>
      <p:grpSp>
        <p:nvGrpSpPr>
          <p:cNvPr id="246787" name="Group 10"/>
          <p:cNvGrpSpPr>
            <a:grpSpLocks/>
          </p:cNvGrpSpPr>
          <p:nvPr/>
        </p:nvGrpSpPr>
        <p:grpSpPr bwMode="auto">
          <a:xfrm>
            <a:off x="5715000" y="5803900"/>
            <a:ext cx="2771775" cy="977900"/>
            <a:chOff x="3167" y="3483"/>
            <a:chExt cx="1746" cy="616"/>
          </a:xfrm>
        </p:grpSpPr>
        <p:pic>
          <p:nvPicPr>
            <p:cNvPr id="246788" name="Picture 3" descr="ATA logo pms 648.eps"/>
            <p:cNvPicPr>
              <a:picLocks noChangeAspect="1"/>
            </p:cNvPicPr>
            <p:nvPr/>
          </p:nvPicPr>
          <p:blipFill>
            <a:blip r:embed="rId4"/>
            <a:srcRect/>
            <a:stretch>
              <a:fillRect/>
            </a:stretch>
          </p:blipFill>
          <p:spPr bwMode="auto">
            <a:xfrm>
              <a:off x="3282" y="3483"/>
              <a:ext cx="482" cy="197"/>
            </a:xfrm>
            <a:prstGeom prst="rect">
              <a:avLst/>
            </a:prstGeom>
            <a:noFill/>
            <a:ln w="9525">
              <a:noFill/>
              <a:miter lim="800000"/>
              <a:headEnd/>
              <a:tailEnd/>
            </a:ln>
          </p:spPr>
        </p:pic>
        <p:pic>
          <p:nvPicPr>
            <p:cNvPr id="246789" name="Picture 7" descr="ATA Logo Type copy.tif"/>
            <p:cNvPicPr>
              <a:picLocks noChangeAspect="1"/>
            </p:cNvPicPr>
            <p:nvPr/>
          </p:nvPicPr>
          <p:blipFill>
            <a:blip r:embed="rId5"/>
            <a:srcRect/>
            <a:stretch>
              <a:fillRect/>
            </a:stretch>
          </p:blipFill>
          <p:spPr bwMode="auto">
            <a:xfrm>
              <a:off x="3167" y="3680"/>
              <a:ext cx="1746" cy="419"/>
            </a:xfrm>
            <a:prstGeom prst="rect">
              <a:avLst/>
            </a:prstGeom>
            <a:noFill/>
            <a:ln w="9525">
              <a:noFill/>
              <a:miter lim="800000"/>
              <a:headEnd/>
              <a:tailEnd/>
            </a:ln>
          </p:spPr>
        </p:pic>
      </p:grpSp>
      <p:sp>
        <p:nvSpPr>
          <p:cNvPr id="246790" name="Rectangle 2"/>
          <p:cNvSpPr>
            <a:spLocks noChangeArrowheads="1"/>
          </p:cNvSpPr>
          <p:nvPr/>
        </p:nvSpPr>
        <p:spPr bwMode="auto">
          <a:xfrm>
            <a:off x="457200" y="274638"/>
            <a:ext cx="8229600" cy="1143000"/>
          </a:xfrm>
          <a:prstGeom prst="rect">
            <a:avLst/>
          </a:prstGeom>
          <a:noFill/>
          <a:ln w="9525">
            <a:noFill/>
            <a:miter lim="800000"/>
            <a:headEnd/>
            <a:tailEnd/>
          </a:ln>
        </p:spPr>
        <p:txBody>
          <a:bodyPr anchor="ctr"/>
          <a:lstStyle/>
          <a:p>
            <a:pPr algn="ctr"/>
            <a:r>
              <a:rPr lang="de-DE" sz="4400">
                <a:solidFill>
                  <a:schemeClr val="tx2"/>
                </a:solidFill>
              </a:rPr>
              <a:t>Certification Exam</a:t>
            </a:r>
            <a:endParaRPr lang="en-US" sz="4400">
              <a:solidFill>
                <a:schemeClr val="tx2"/>
              </a:solidFill>
            </a:endParaRPr>
          </a:p>
        </p:txBody>
      </p:sp>
      <p:sp>
        <p:nvSpPr>
          <p:cNvPr id="246791" name="Rectangle 3"/>
          <p:cNvSpPr>
            <a:spLocks noChangeArrowheads="1"/>
          </p:cNvSpPr>
          <p:nvPr/>
        </p:nvSpPr>
        <p:spPr bwMode="auto">
          <a:xfrm>
            <a:off x="457200" y="1600200"/>
            <a:ext cx="8229600" cy="3429000"/>
          </a:xfrm>
          <a:prstGeom prst="rect">
            <a:avLst/>
          </a:prstGeom>
          <a:noFill/>
          <a:ln w="9525">
            <a:noFill/>
            <a:miter lim="800000"/>
            <a:headEnd/>
            <a:tailEnd/>
          </a:ln>
        </p:spPr>
        <p:txBody>
          <a:bodyPr/>
          <a:lstStyle/>
          <a:p>
            <a:pPr marL="342900" indent="-342900">
              <a:spcBef>
                <a:spcPct val="20000"/>
              </a:spcBef>
              <a:buFontTx/>
              <a:buChar char="•"/>
            </a:pPr>
            <a:r>
              <a:rPr lang="en-US" sz="2800" dirty="0">
                <a:cs typeface="Times New Roman" pitchFamily="18" charset="0"/>
              </a:rPr>
              <a:t>Attend the session on </a:t>
            </a:r>
            <a:r>
              <a:rPr lang="en-US" sz="2800" b="1" dirty="0">
                <a:cs typeface="Times New Roman" pitchFamily="18" charset="0"/>
              </a:rPr>
              <a:t>Preparing to Take the ATA Certification Exam: Q&amp;A</a:t>
            </a:r>
            <a:r>
              <a:rPr lang="en-US" sz="2800" dirty="0">
                <a:cs typeface="Times New Roman" pitchFamily="18" charset="0"/>
              </a:rPr>
              <a:t>, </a:t>
            </a:r>
            <a:r>
              <a:rPr lang="en-US" sz="2800" dirty="0" smtClean="0">
                <a:cs typeface="Times New Roman" pitchFamily="18" charset="0"/>
              </a:rPr>
              <a:t>Thursday, 3:45-5:00 p.m. in Sapphire L </a:t>
            </a:r>
            <a:r>
              <a:rPr lang="en-US" sz="2800" dirty="0">
                <a:cs typeface="Times New Roman" pitchFamily="18" charset="0"/>
              </a:rPr>
              <a:t>and ask any question</a:t>
            </a:r>
            <a:r>
              <a:rPr lang="de-DE" sz="2800" dirty="0">
                <a:cs typeface="Times New Roman" pitchFamily="18" charset="0"/>
              </a:rPr>
              <a:t>s</a:t>
            </a:r>
            <a:r>
              <a:rPr lang="en-US" sz="2800" dirty="0">
                <a:cs typeface="Times New Roman" pitchFamily="18" charset="0"/>
              </a:rPr>
              <a:t> that you have.</a:t>
            </a:r>
            <a:endParaRPr lang="de-DE" sz="2800" dirty="0">
              <a:cs typeface="Times New Roman" pitchFamily="18" charset="0"/>
            </a:endParaRPr>
          </a:p>
          <a:p>
            <a:pPr marL="342900" indent="-342900">
              <a:spcBef>
                <a:spcPct val="20000"/>
              </a:spcBef>
              <a:buFontTx/>
              <a:buChar char="•"/>
            </a:pPr>
            <a:r>
              <a:rPr lang="en-US" sz="2800" dirty="0">
                <a:cs typeface="Times New Roman" pitchFamily="18" charset="0"/>
              </a:rPr>
              <a:t>Get some </a:t>
            </a:r>
            <a:r>
              <a:rPr lang="en-US" sz="2800" b="1" dirty="0">
                <a:cs typeface="Times New Roman" pitchFamily="18" charset="0"/>
              </a:rPr>
              <a:t>rest</a:t>
            </a:r>
            <a:r>
              <a:rPr lang="en-US" sz="2800" dirty="0">
                <a:cs typeface="Times New Roman" pitchFamily="18" charset="0"/>
              </a:rPr>
              <a:t> the night before.</a:t>
            </a:r>
            <a:r>
              <a:rPr lang="en-US" sz="2800" b="1" dirty="0">
                <a:cs typeface="Times New Roman" pitchFamily="18" charset="0"/>
              </a:rPr>
              <a:t> Bring </a:t>
            </a:r>
            <a:r>
              <a:rPr lang="en-US" sz="2800" dirty="0">
                <a:cs typeface="Times New Roman" pitchFamily="18" charset="0"/>
              </a:rPr>
              <a:t>food/water. Bring a </a:t>
            </a:r>
            <a:r>
              <a:rPr lang="en-US" sz="2800" b="1" dirty="0">
                <a:cs typeface="Times New Roman" pitchFamily="18" charset="0"/>
              </a:rPr>
              <a:t>sweater</a:t>
            </a:r>
            <a:r>
              <a:rPr lang="en-US" sz="2800" dirty="0">
                <a:cs typeface="Times New Roman" pitchFamily="18" charset="0"/>
              </a:rPr>
              <a:t>/coat</a:t>
            </a:r>
            <a:r>
              <a:rPr lang="de-DE" sz="2800" dirty="0">
                <a:cs typeface="Times New Roman" pitchFamily="18" charset="0"/>
              </a:rPr>
              <a:t>. Unwrap crinkly wrapping beforehand.</a:t>
            </a:r>
            <a:endParaRPr lang="en-US" sz="2800" dirty="0">
              <a:cs typeface="Times New Roman"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26" name="Picture 1" descr="inversGlobe-ReflexBlueCROP.jpg"/>
          <p:cNvPicPr>
            <a:picLocks noChangeAspect="1"/>
          </p:cNvPicPr>
          <p:nvPr/>
        </p:nvPicPr>
        <p:blipFill>
          <a:blip r:embed="rId3"/>
          <a:srcRect/>
          <a:stretch>
            <a:fillRect/>
          </a:stretch>
        </p:blipFill>
        <p:spPr bwMode="auto">
          <a:xfrm>
            <a:off x="0" y="5167313"/>
            <a:ext cx="2133600" cy="1690687"/>
          </a:xfrm>
          <a:prstGeom prst="rect">
            <a:avLst/>
          </a:prstGeom>
          <a:noFill/>
          <a:ln w="9525">
            <a:noFill/>
            <a:miter lim="800000"/>
            <a:headEnd/>
            <a:tailEnd/>
          </a:ln>
        </p:spPr>
      </p:pic>
      <p:grpSp>
        <p:nvGrpSpPr>
          <p:cNvPr id="205827" name="Group 10"/>
          <p:cNvGrpSpPr>
            <a:grpSpLocks/>
          </p:cNvGrpSpPr>
          <p:nvPr/>
        </p:nvGrpSpPr>
        <p:grpSpPr bwMode="auto">
          <a:xfrm>
            <a:off x="5715000" y="5803900"/>
            <a:ext cx="2771775" cy="977900"/>
            <a:chOff x="3167" y="3483"/>
            <a:chExt cx="1746" cy="616"/>
          </a:xfrm>
        </p:grpSpPr>
        <p:pic>
          <p:nvPicPr>
            <p:cNvPr id="205828" name="Picture 3" descr="ATA logo pms 648.eps"/>
            <p:cNvPicPr>
              <a:picLocks noChangeAspect="1"/>
            </p:cNvPicPr>
            <p:nvPr/>
          </p:nvPicPr>
          <p:blipFill>
            <a:blip r:embed="rId4"/>
            <a:srcRect/>
            <a:stretch>
              <a:fillRect/>
            </a:stretch>
          </p:blipFill>
          <p:spPr bwMode="auto">
            <a:xfrm>
              <a:off x="3282" y="3483"/>
              <a:ext cx="482" cy="197"/>
            </a:xfrm>
            <a:prstGeom prst="rect">
              <a:avLst/>
            </a:prstGeom>
            <a:noFill/>
            <a:ln w="9525">
              <a:noFill/>
              <a:miter lim="800000"/>
              <a:headEnd/>
              <a:tailEnd/>
            </a:ln>
          </p:spPr>
        </p:pic>
        <p:pic>
          <p:nvPicPr>
            <p:cNvPr id="205829" name="Picture 7" descr="ATA Logo Type copy.tif"/>
            <p:cNvPicPr>
              <a:picLocks noChangeAspect="1"/>
            </p:cNvPicPr>
            <p:nvPr/>
          </p:nvPicPr>
          <p:blipFill>
            <a:blip r:embed="rId5"/>
            <a:srcRect/>
            <a:stretch>
              <a:fillRect/>
            </a:stretch>
          </p:blipFill>
          <p:spPr bwMode="auto">
            <a:xfrm>
              <a:off x="3167" y="3680"/>
              <a:ext cx="1746" cy="419"/>
            </a:xfrm>
            <a:prstGeom prst="rect">
              <a:avLst/>
            </a:prstGeom>
            <a:noFill/>
            <a:ln w="9525">
              <a:noFill/>
              <a:miter lim="800000"/>
              <a:headEnd/>
              <a:tailEnd/>
            </a:ln>
          </p:spPr>
        </p:pic>
      </p:grpSp>
      <p:sp>
        <p:nvSpPr>
          <p:cNvPr id="205831" name="Content Placeholder 2"/>
          <p:cNvSpPr>
            <a:spLocks/>
          </p:cNvSpPr>
          <p:nvPr/>
        </p:nvSpPr>
        <p:spPr bwMode="auto">
          <a:xfrm>
            <a:off x="609600" y="2209800"/>
            <a:ext cx="7772400" cy="1905000"/>
          </a:xfrm>
          <a:prstGeom prst="rect">
            <a:avLst/>
          </a:prstGeom>
          <a:noFill/>
          <a:ln w="9525">
            <a:noFill/>
            <a:miter lim="800000"/>
            <a:headEnd/>
            <a:tailEnd/>
          </a:ln>
        </p:spPr>
        <p:txBody>
          <a:bodyPr/>
          <a:lstStyle/>
          <a:p>
            <a:pPr marL="342900" indent="-342900">
              <a:spcBef>
                <a:spcPct val="20000"/>
              </a:spcBef>
              <a:buFontTx/>
              <a:buChar char="•"/>
            </a:pPr>
            <a:r>
              <a:rPr lang="de-DE" sz="3200"/>
              <a:t>Consider becoming an Active Member for next year through Peer Review (</a:t>
            </a:r>
            <a:r>
              <a:rPr lang="en-US" sz="3200"/>
              <a:t>http://tinyurl.com/8n4cjda</a:t>
            </a:r>
            <a:r>
              <a:rPr lang="de-DE" sz="3200"/>
              <a:t>)</a:t>
            </a:r>
            <a:endParaRPr lang="en-US" sz="3200"/>
          </a:p>
        </p:txBody>
      </p:sp>
      <p:sp>
        <p:nvSpPr>
          <p:cNvPr id="205833" name="Title 1"/>
          <p:cNvSpPr>
            <a:spLocks/>
          </p:cNvSpPr>
          <p:nvPr/>
        </p:nvSpPr>
        <p:spPr bwMode="auto">
          <a:xfrm>
            <a:off x="685800" y="609600"/>
            <a:ext cx="7924800" cy="838200"/>
          </a:xfrm>
          <a:prstGeom prst="rect">
            <a:avLst/>
          </a:prstGeom>
          <a:noFill/>
          <a:ln w="9525">
            <a:noFill/>
            <a:miter lim="800000"/>
            <a:headEnd/>
            <a:tailEnd/>
          </a:ln>
        </p:spPr>
        <p:txBody>
          <a:bodyPr anchor="ctr"/>
          <a:lstStyle/>
          <a:p>
            <a:pPr algn="ctr"/>
            <a:r>
              <a:rPr lang="de-DE" sz="4000">
                <a:solidFill>
                  <a:schemeClr val="tx2"/>
                </a:solidFill>
              </a:rPr>
              <a:t>Opening Session &amp; ATA Election</a:t>
            </a:r>
            <a:endParaRPr lang="en-US" sz="4000">
              <a:solidFill>
                <a:schemeClr val="tx2"/>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Picture 1" descr="inversGlobe-ReflexBlueCROP.jpg"/>
          <p:cNvPicPr>
            <a:picLocks noChangeAspect="1"/>
          </p:cNvPicPr>
          <p:nvPr/>
        </p:nvPicPr>
        <p:blipFill>
          <a:blip r:embed="rId3"/>
          <a:srcRect/>
          <a:stretch>
            <a:fillRect/>
          </a:stretch>
        </p:blipFill>
        <p:spPr bwMode="auto">
          <a:xfrm>
            <a:off x="0" y="5167313"/>
            <a:ext cx="2133600" cy="1690687"/>
          </a:xfrm>
          <a:prstGeom prst="rect">
            <a:avLst/>
          </a:prstGeom>
          <a:noFill/>
          <a:ln w="9525">
            <a:noFill/>
            <a:miter lim="800000"/>
            <a:headEnd/>
            <a:tailEnd/>
          </a:ln>
        </p:spPr>
      </p:pic>
      <p:grpSp>
        <p:nvGrpSpPr>
          <p:cNvPr id="187395" name="Group 10"/>
          <p:cNvGrpSpPr>
            <a:grpSpLocks/>
          </p:cNvGrpSpPr>
          <p:nvPr/>
        </p:nvGrpSpPr>
        <p:grpSpPr bwMode="auto">
          <a:xfrm>
            <a:off x="5715000" y="5803900"/>
            <a:ext cx="2771775" cy="977900"/>
            <a:chOff x="3167" y="3483"/>
            <a:chExt cx="1746" cy="616"/>
          </a:xfrm>
        </p:grpSpPr>
        <p:pic>
          <p:nvPicPr>
            <p:cNvPr id="187396" name="Picture 3" descr="ATA logo pms 648.eps"/>
            <p:cNvPicPr>
              <a:picLocks noChangeAspect="1"/>
            </p:cNvPicPr>
            <p:nvPr/>
          </p:nvPicPr>
          <p:blipFill>
            <a:blip r:embed="rId4"/>
            <a:srcRect/>
            <a:stretch>
              <a:fillRect/>
            </a:stretch>
          </p:blipFill>
          <p:spPr bwMode="auto">
            <a:xfrm>
              <a:off x="3282" y="3483"/>
              <a:ext cx="482" cy="197"/>
            </a:xfrm>
            <a:prstGeom prst="rect">
              <a:avLst/>
            </a:prstGeom>
            <a:noFill/>
            <a:ln w="9525">
              <a:noFill/>
              <a:miter lim="800000"/>
              <a:headEnd/>
              <a:tailEnd/>
            </a:ln>
          </p:spPr>
        </p:pic>
        <p:pic>
          <p:nvPicPr>
            <p:cNvPr id="187397" name="Picture 7" descr="ATA Logo Type copy.tif"/>
            <p:cNvPicPr>
              <a:picLocks noChangeAspect="1"/>
            </p:cNvPicPr>
            <p:nvPr/>
          </p:nvPicPr>
          <p:blipFill>
            <a:blip r:embed="rId5"/>
            <a:srcRect/>
            <a:stretch>
              <a:fillRect/>
            </a:stretch>
          </p:blipFill>
          <p:spPr bwMode="auto">
            <a:xfrm>
              <a:off x="3167" y="3680"/>
              <a:ext cx="1746" cy="419"/>
            </a:xfrm>
            <a:prstGeom prst="rect">
              <a:avLst/>
            </a:prstGeom>
            <a:noFill/>
            <a:ln w="9525">
              <a:noFill/>
              <a:miter lim="800000"/>
              <a:headEnd/>
              <a:tailEnd/>
            </a:ln>
          </p:spPr>
        </p:pic>
      </p:grpSp>
      <p:sp>
        <p:nvSpPr>
          <p:cNvPr id="187398" name="Title 1"/>
          <p:cNvSpPr>
            <a:spLocks/>
          </p:cNvSpPr>
          <p:nvPr/>
        </p:nvSpPr>
        <p:spPr bwMode="auto">
          <a:xfrm>
            <a:off x="685800" y="609600"/>
            <a:ext cx="7772400" cy="838200"/>
          </a:xfrm>
          <a:prstGeom prst="rect">
            <a:avLst/>
          </a:prstGeom>
          <a:noFill/>
          <a:ln w="9525">
            <a:noFill/>
            <a:miter lim="800000"/>
            <a:headEnd/>
            <a:tailEnd/>
          </a:ln>
        </p:spPr>
        <p:txBody>
          <a:bodyPr anchor="ctr"/>
          <a:lstStyle/>
          <a:p>
            <a:pPr algn="ctr"/>
            <a:r>
              <a:rPr lang="de-DE" sz="4400">
                <a:solidFill>
                  <a:schemeClr val="tx2"/>
                </a:solidFill>
              </a:rPr>
              <a:t>Special Events on Thursday</a:t>
            </a:r>
            <a:endParaRPr lang="en-US" sz="4400">
              <a:solidFill>
                <a:schemeClr val="tx2"/>
              </a:solidFill>
            </a:endParaRPr>
          </a:p>
        </p:txBody>
      </p:sp>
      <p:sp>
        <p:nvSpPr>
          <p:cNvPr id="187399" name="Content Placeholder 2"/>
          <p:cNvSpPr>
            <a:spLocks/>
          </p:cNvSpPr>
          <p:nvPr/>
        </p:nvSpPr>
        <p:spPr bwMode="auto">
          <a:xfrm>
            <a:off x="685800" y="1676400"/>
            <a:ext cx="7772400" cy="3429000"/>
          </a:xfrm>
          <a:prstGeom prst="rect">
            <a:avLst/>
          </a:prstGeom>
          <a:noFill/>
          <a:ln w="9525">
            <a:noFill/>
            <a:miter lim="800000"/>
            <a:headEnd/>
            <a:tailEnd/>
          </a:ln>
        </p:spPr>
        <p:txBody>
          <a:bodyPr/>
          <a:lstStyle/>
          <a:p>
            <a:pPr marL="342900" indent="-342900">
              <a:spcBef>
                <a:spcPct val="20000"/>
              </a:spcBef>
              <a:buFontTx/>
              <a:buChar char="•"/>
            </a:pPr>
            <a:r>
              <a:rPr lang="en-US" sz="2400" b="1" dirty="0"/>
              <a:t>Special Series: The Future of </a:t>
            </a:r>
            <a:r>
              <a:rPr lang="en-US" sz="2400" b="1" dirty="0" err="1"/>
              <a:t>T&amp;I</a:t>
            </a:r>
            <a:r>
              <a:rPr lang="en-US" sz="2400" dirty="0"/>
              <a:t> on Thursday from 11 a.m. to noon.</a:t>
            </a:r>
          </a:p>
          <a:p>
            <a:pPr marL="342900" indent="-342900">
              <a:spcBef>
                <a:spcPct val="20000"/>
              </a:spcBef>
              <a:buFontTx/>
              <a:buChar char="•"/>
            </a:pPr>
            <a:r>
              <a:rPr lang="en-US" sz="2400" dirty="0"/>
              <a:t>Eight people representing different views on the translation and interpreting industry will give "lightning" </a:t>
            </a:r>
            <a:r>
              <a:rPr lang="en-US" sz="2400" dirty="0" smtClean="0"/>
              <a:t>presentations</a:t>
            </a:r>
          </a:p>
          <a:p>
            <a:pPr marL="342900" indent="-342900">
              <a:spcBef>
                <a:spcPct val="20000"/>
              </a:spcBef>
              <a:buFontTx/>
              <a:buChar char="•"/>
            </a:pPr>
            <a:r>
              <a:rPr lang="en-US" sz="2400" dirty="0"/>
              <a:t>It then continues with "Comment Capture" to gather your thoughts and opinions throughout the conference, and then ends with "The Debate" for the final word on important issues</a:t>
            </a:r>
            <a:r>
              <a:rPr lang="en-US" sz="2400" dirty="0" smtClean="0"/>
              <a:t>."</a:t>
            </a:r>
            <a:endParaRPr lang="en-US" sz="24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p:txBody>
          <a:bodyPr/>
          <a:lstStyle/>
          <a:p>
            <a:r>
              <a:rPr lang="de-DE" smtClean="0"/>
              <a:t>Non-Session Events</a:t>
            </a:r>
            <a:endParaRPr lang="en-US" smtClean="0"/>
          </a:p>
        </p:txBody>
      </p:sp>
      <p:sp>
        <p:nvSpPr>
          <p:cNvPr id="88066" name="Rectangle 3"/>
          <p:cNvSpPr>
            <a:spLocks noGrp="1" noChangeArrowheads="1"/>
          </p:cNvSpPr>
          <p:nvPr>
            <p:ph type="body" idx="1"/>
          </p:nvPr>
        </p:nvSpPr>
        <p:spPr/>
        <p:txBody>
          <a:bodyPr/>
          <a:lstStyle/>
          <a:p>
            <a:r>
              <a:rPr lang="de-DE" sz="2400" dirty="0" smtClean="0"/>
              <a:t>List of ATA Events in program – most include a registration fee (</a:t>
            </a:r>
            <a:r>
              <a:rPr lang="en-US" sz="2400" dirty="0" smtClean="0">
                <a:cs typeface="Times New Roman" pitchFamily="18" charset="0"/>
              </a:rPr>
              <a:t>division receptions, the tennis tournament or the certification examination</a:t>
            </a:r>
            <a:r>
              <a:rPr lang="de-DE" sz="2400" dirty="0" smtClean="0"/>
              <a:t>)</a:t>
            </a:r>
          </a:p>
          <a:p>
            <a:r>
              <a:rPr lang="en-US" sz="2400" dirty="0" smtClean="0">
                <a:cs typeface="Times New Roman" pitchFamily="18" charset="0"/>
              </a:rPr>
              <a:t>Stretch, Move &amp; Breathe every morning from 6:30-7:15 </a:t>
            </a:r>
            <a:endParaRPr lang="de-DE" sz="2400" dirty="0" smtClean="0">
              <a:cs typeface="Times New Roman" pitchFamily="18" charset="0"/>
            </a:endParaRPr>
          </a:p>
          <a:p>
            <a:r>
              <a:rPr lang="en-US" sz="2400" dirty="0" smtClean="0">
                <a:cs typeface="Times New Roman" pitchFamily="18" charset="0"/>
              </a:rPr>
              <a:t>Literary Division's After Hours Cafe Friday night </a:t>
            </a:r>
            <a:endParaRPr lang="de-DE" sz="2400" dirty="0" smtClean="0">
              <a:cs typeface="Times New Roman" pitchFamily="18" charset="0"/>
            </a:endParaRPr>
          </a:p>
          <a:p>
            <a:r>
              <a:rPr lang="de-DE" sz="2400" dirty="0" smtClean="0">
                <a:cs typeface="Times New Roman" pitchFamily="18" charset="0"/>
              </a:rPr>
              <a:t>Discuss business at the Business Practices Happy Hour</a:t>
            </a:r>
          </a:p>
          <a:p>
            <a:r>
              <a:rPr lang="de-DE" sz="2400" dirty="0" smtClean="0">
                <a:cs typeface="Times New Roman" pitchFamily="18" charset="0"/>
              </a:rPr>
              <a:t>T</a:t>
            </a:r>
            <a:r>
              <a:rPr lang="en-US" sz="2400" dirty="0" smtClean="0">
                <a:cs typeface="Times New Roman" pitchFamily="18" charset="0"/>
              </a:rPr>
              <a:t>he Conference Dance Saturday night</a:t>
            </a:r>
          </a:p>
          <a:p>
            <a:r>
              <a:rPr lang="en-US" sz="2400" dirty="0" smtClean="0">
                <a:cs typeface="Times New Roman" pitchFamily="18" charset="0"/>
              </a:rPr>
              <a:t>Private receptions by translation companies and vendors </a:t>
            </a:r>
            <a:endParaRPr lang="en-US" sz="2400" dirty="0" smtClean="0"/>
          </a:p>
        </p:txBody>
      </p:sp>
      <p:pic>
        <p:nvPicPr>
          <p:cNvPr id="4" name="Picture 1" descr="inversGlobe-ReflexBlueCROP.jpg"/>
          <p:cNvPicPr>
            <a:picLocks noChangeAspect="1"/>
          </p:cNvPicPr>
          <p:nvPr/>
        </p:nvPicPr>
        <p:blipFill>
          <a:blip r:embed="rId3"/>
          <a:srcRect/>
          <a:stretch>
            <a:fillRect/>
          </a:stretch>
        </p:blipFill>
        <p:spPr bwMode="auto">
          <a:xfrm>
            <a:off x="0" y="5167313"/>
            <a:ext cx="2133600" cy="1690687"/>
          </a:xfrm>
          <a:prstGeom prst="rect">
            <a:avLst/>
          </a:prstGeom>
          <a:noFill/>
          <a:ln w="9525">
            <a:noFill/>
            <a:miter lim="800000"/>
            <a:headEnd/>
            <a:tailEnd/>
          </a:ln>
        </p:spPr>
      </p:pic>
      <p:grpSp>
        <p:nvGrpSpPr>
          <p:cNvPr id="5" name="Group 10"/>
          <p:cNvGrpSpPr>
            <a:grpSpLocks/>
          </p:cNvGrpSpPr>
          <p:nvPr/>
        </p:nvGrpSpPr>
        <p:grpSpPr bwMode="auto">
          <a:xfrm>
            <a:off x="5715000" y="5803900"/>
            <a:ext cx="2771775" cy="977900"/>
            <a:chOff x="3167" y="3483"/>
            <a:chExt cx="1746" cy="616"/>
          </a:xfrm>
        </p:grpSpPr>
        <p:pic>
          <p:nvPicPr>
            <p:cNvPr id="6" name="Picture 3" descr="ATA logo pms 648.eps"/>
            <p:cNvPicPr>
              <a:picLocks noChangeAspect="1"/>
            </p:cNvPicPr>
            <p:nvPr/>
          </p:nvPicPr>
          <p:blipFill>
            <a:blip r:embed="rId4"/>
            <a:srcRect/>
            <a:stretch>
              <a:fillRect/>
            </a:stretch>
          </p:blipFill>
          <p:spPr bwMode="auto">
            <a:xfrm>
              <a:off x="3282" y="3483"/>
              <a:ext cx="482" cy="197"/>
            </a:xfrm>
            <a:prstGeom prst="rect">
              <a:avLst/>
            </a:prstGeom>
            <a:noFill/>
            <a:ln w="9525">
              <a:noFill/>
              <a:miter lim="800000"/>
              <a:headEnd/>
              <a:tailEnd/>
            </a:ln>
          </p:spPr>
        </p:pic>
        <p:pic>
          <p:nvPicPr>
            <p:cNvPr id="7" name="Picture 7" descr="ATA Logo Type copy.tif"/>
            <p:cNvPicPr>
              <a:picLocks noChangeAspect="1"/>
            </p:cNvPicPr>
            <p:nvPr/>
          </p:nvPicPr>
          <p:blipFill>
            <a:blip r:embed="rId5"/>
            <a:srcRect/>
            <a:stretch>
              <a:fillRect/>
            </a:stretch>
          </p:blipFill>
          <p:spPr bwMode="auto">
            <a:xfrm>
              <a:off x="3167" y="3680"/>
              <a:ext cx="1746" cy="419"/>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026"/>
          <p:cNvSpPr>
            <a:spLocks noGrp="1" noChangeArrowheads="1"/>
          </p:cNvSpPr>
          <p:nvPr>
            <p:ph type="title"/>
          </p:nvPr>
        </p:nvSpPr>
        <p:spPr/>
        <p:txBody>
          <a:bodyPr/>
          <a:lstStyle/>
          <a:p>
            <a:r>
              <a:rPr lang="de-DE" smtClean="0"/>
              <a:t>Message Board</a:t>
            </a:r>
            <a:endParaRPr lang="en-US" smtClean="0"/>
          </a:p>
        </p:txBody>
      </p:sp>
      <p:sp>
        <p:nvSpPr>
          <p:cNvPr id="61442" name="Rectangle 1027"/>
          <p:cNvSpPr>
            <a:spLocks noGrp="1" noChangeArrowheads="1"/>
          </p:cNvSpPr>
          <p:nvPr>
            <p:ph type="body" idx="1"/>
          </p:nvPr>
        </p:nvSpPr>
        <p:spPr>
          <a:xfrm>
            <a:off x="457200" y="1600201"/>
            <a:ext cx="8229600" cy="3505200"/>
          </a:xfrm>
        </p:spPr>
        <p:txBody>
          <a:bodyPr/>
          <a:lstStyle/>
          <a:p>
            <a:r>
              <a:rPr lang="de-DE" sz="2800" dirty="0" smtClean="0"/>
              <a:t>There is a message board with notepads and thumbtacks near the Registration Desk. Check it often and feel free to use it.</a:t>
            </a:r>
          </a:p>
          <a:p>
            <a:r>
              <a:rPr lang="de-DE" sz="2800" dirty="0" smtClean="0"/>
              <a:t>People leave messages for fellow attendees.</a:t>
            </a:r>
          </a:p>
          <a:p>
            <a:r>
              <a:rPr lang="de-DE" sz="2800" dirty="0" smtClean="0"/>
              <a:t>Look for roommates for the last night (if their roommate has left early).</a:t>
            </a:r>
          </a:p>
          <a:p>
            <a:r>
              <a:rPr lang="de-DE" sz="2800" dirty="0" smtClean="0"/>
              <a:t>Vendors and clients post job listings.</a:t>
            </a:r>
            <a:endParaRPr lang="en-US" sz="2800" dirty="0" smtClean="0"/>
          </a:p>
        </p:txBody>
      </p:sp>
      <p:pic>
        <p:nvPicPr>
          <p:cNvPr id="4" name="Picture 1" descr="inversGlobe-ReflexBlueCROP.jpg"/>
          <p:cNvPicPr>
            <a:picLocks noChangeAspect="1"/>
          </p:cNvPicPr>
          <p:nvPr/>
        </p:nvPicPr>
        <p:blipFill>
          <a:blip r:embed="rId3"/>
          <a:srcRect/>
          <a:stretch>
            <a:fillRect/>
          </a:stretch>
        </p:blipFill>
        <p:spPr bwMode="auto">
          <a:xfrm>
            <a:off x="0" y="5167313"/>
            <a:ext cx="2133600" cy="1690687"/>
          </a:xfrm>
          <a:prstGeom prst="rect">
            <a:avLst/>
          </a:prstGeom>
          <a:noFill/>
          <a:ln w="9525">
            <a:noFill/>
            <a:miter lim="800000"/>
            <a:headEnd/>
            <a:tailEnd/>
          </a:ln>
        </p:spPr>
      </p:pic>
      <p:grpSp>
        <p:nvGrpSpPr>
          <p:cNvPr id="5" name="Group 10"/>
          <p:cNvGrpSpPr>
            <a:grpSpLocks/>
          </p:cNvGrpSpPr>
          <p:nvPr/>
        </p:nvGrpSpPr>
        <p:grpSpPr bwMode="auto">
          <a:xfrm>
            <a:off x="5715000" y="5803900"/>
            <a:ext cx="2771775" cy="977900"/>
            <a:chOff x="3167" y="3483"/>
            <a:chExt cx="1746" cy="616"/>
          </a:xfrm>
        </p:grpSpPr>
        <p:pic>
          <p:nvPicPr>
            <p:cNvPr id="6" name="Picture 3" descr="ATA logo pms 648.eps"/>
            <p:cNvPicPr>
              <a:picLocks noChangeAspect="1"/>
            </p:cNvPicPr>
            <p:nvPr/>
          </p:nvPicPr>
          <p:blipFill>
            <a:blip r:embed="rId4"/>
            <a:srcRect/>
            <a:stretch>
              <a:fillRect/>
            </a:stretch>
          </p:blipFill>
          <p:spPr bwMode="auto">
            <a:xfrm>
              <a:off x="3282" y="3483"/>
              <a:ext cx="482" cy="197"/>
            </a:xfrm>
            <a:prstGeom prst="rect">
              <a:avLst/>
            </a:prstGeom>
            <a:noFill/>
            <a:ln w="9525">
              <a:noFill/>
              <a:miter lim="800000"/>
              <a:headEnd/>
              <a:tailEnd/>
            </a:ln>
          </p:spPr>
        </p:pic>
        <p:pic>
          <p:nvPicPr>
            <p:cNvPr id="7" name="Picture 7" descr="ATA Logo Type copy.tif"/>
            <p:cNvPicPr>
              <a:picLocks noChangeAspect="1"/>
            </p:cNvPicPr>
            <p:nvPr/>
          </p:nvPicPr>
          <p:blipFill>
            <a:blip r:embed="rId5"/>
            <a:srcRect/>
            <a:stretch>
              <a:fillRect/>
            </a:stretch>
          </p:blipFill>
          <p:spPr bwMode="auto">
            <a:xfrm>
              <a:off x="3167" y="3680"/>
              <a:ext cx="1746" cy="419"/>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498" name="Picture 1" descr="inversGlobe-ReflexBlueCROP.jpg"/>
          <p:cNvPicPr>
            <a:picLocks noChangeAspect="1"/>
          </p:cNvPicPr>
          <p:nvPr/>
        </p:nvPicPr>
        <p:blipFill>
          <a:blip r:embed="rId3"/>
          <a:srcRect/>
          <a:stretch>
            <a:fillRect/>
          </a:stretch>
        </p:blipFill>
        <p:spPr bwMode="auto">
          <a:xfrm>
            <a:off x="0" y="5167313"/>
            <a:ext cx="2133600" cy="1690687"/>
          </a:xfrm>
          <a:prstGeom prst="rect">
            <a:avLst/>
          </a:prstGeom>
          <a:noFill/>
          <a:ln w="9525">
            <a:noFill/>
            <a:miter lim="800000"/>
            <a:headEnd/>
            <a:tailEnd/>
          </a:ln>
        </p:spPr>
      </p:pic>
      <p:grpSp>
        <p:nvGrpSpPr>
          <p:cNvPr id="234499" name="Group 10"/>
          <p:cNvGrpSpPr>
            <a:grpSpLocks/>
          </p:cNvGrpSpPr>
          <p:nvPr/>
        </p:nvGrpSpPr>
        <p:grpSpPr bwMode="auto">
          <a:xfrm>
            <a:off x="5715000" y="5803900"/>
            <a:ext cx="2771775" cy="977900"/>
            <a:chOff x="3167" y="3483"/>
            <a:chExt cx="1746" cy="616"/>
          </a:xfrm>
        </p:grpSpPr>
        <p:pic>
          <p:nvPicPr>
            <p:cNvPr id="234500" name="Picture 3" descr="ATA logo pms 648.eps"/>
            <p:cNvPicPr>
              <a:picLocks noChangeAspect="1"/>
            </p:cNvPicPr>
            <p:nvPr/>
          </p:nvPicPr>
          <p:blipFill>
            <a:blip r:embed="rId4"/>
            <a:srcRect/>
            <a:stretch>
              <a:fillRect/>
            </a:stretch>
          </p:blipFill>
          <p:spPr bwMode="auto">
            <a:xfrm>
              <a:off x="3282" y="3483"/>
              <a:ext cx="482" cy="197"/>
            </a:xfrm>
            <a:prstGeom prst="rect">
              <a:avLst/>
            </a:prstGeom>
            <a:noFill/>
            <a:ln w="9525">
              <a:noFill/>
              <a:miter lim="800000"/>
              <a:headEnd/>
              <a:tailEnd/>
            </a:ln>
          </p:spPr>
        </p:pic>
        <p:pic>
          <p:nvPicPr>
            <p:cNvPr id="234501" name="Picture 7" descr="ATA Logo Type copy.tif"/>
            <p:cNvPicPr>
              <a:picLocks noChangeAspect="1"/>
            </p:cNvPicPr>
            <p:nvPr/>
          </p:nvPicPr>
          <p:blipFill>
            <a:blip r:embed="rId5"/>
            <a:srcRect/>
            <a:stretch>
              <a:fillRect/>
            </a:stretch>
          </p:blipFill>
          <p:spPr bwMode="auto">
            <a:xfrm>
              <a:off x="3167" y="3680"/>
              <a:ext cx="1746" cy="419"/>
            </a:xfrm>
            <a:prstGeom prst="rect">
              <a:avLst/>
            </a:prstGeom>
            <a:noFill/>
            <a:ln w="9525">
              <a:noFill/>
              <a:miter lim="800000"/>
              <a:headEnd/>
              <a:tailEnd/>
            </a:ln>
          </p:spPr>
        </p:pic>
      </p:grpSp>
      <p:sp>
        <p:nvSpPr>
          <p:cNvPr id="234504" name="Title 1"/>
          <p:cNvSpPr>
            <a:spLocks/>
          </p:cNvSpPr>
          <p:nvPr/>
        </p:nvSpPr>
        <p:spPr bwMode="auto">
          <a:xfrm>
            <a:off x="685800" y="609600"/>
            <a:ext cx="7772400" cy="762000"/>
          </a:xfrm>
          <a:prstGeom prst="rect">
            <a:avLst/>
          </a:prstGeom>
          <a:noFill/>
          <a:ln w="9525">
            <a:noFill/>
            <a:miter lim="800000"/>
            <a:headEnd/>
            <a:tailEnd/>
          </a:ln>
        </p:spPr>
        <p:txBody>
          <a:bodyPr anchor="ctr"/>
          <a:lstStyle/>
          <a:p>
            <a:pPr algn="ctr"/>
            <a:r>
              <a:rPr lang="de-DE" sz="4400">
                <a:solidFill>
                  <a:schemeClr val="tx2"/>
                </a:solidFill>
              </a:rPr>
              <a:t>ATA eConference</a:t>
            </a:r>
            <a:endParaRPr lang="en-US" sz="4400">
              <a:solidFill>
                <a:schemeClr val="tx2"/>
              </a:solidFill>
            </a:endParaRPr>
          </a:p>
        </p:txBody>
      </p:sp>
      <p:sp>
        <p:nvSpPr>
          <p:cNvPr id="234505" name="Content Placeholder 2"/>
          <p:cNvSpPr>
            <a:spLocks/>
          </p:cNvSpPr>
          <p:nvPr/>
        </p:nvSpPr>
        <p:spPr bwMode="auto">
          <a:xfrm>
            <a:off x="685800" y="1600200"/>
            <a:ext cx="7772400" cy="3200400"/>
          </a:xfrm>
          <a:prstGeom prst="rect">
            <a:avLst/>
          </a:prstGeom>
          <a:noFill/>
          <a:ln w="9525">
            <a:noFill/>
            <a:miter lim="800000"/>
            <a:headEnd/>
            <a:tailEnd/>
          </a:ln>
        </p:spPr>
        <p:txBody>
          <a:bodyPr/>
          <a:lstStyle/>
          <a:p>
            <a:pPr marL="342900" indent="-342900">
              <a:spcBef>
                <a:spcPct val="20000"/>
              </a:spcBef>
              <a:buFontTx/>
              <a:buChar char="•"/>
            </a:pPr>
            <a:r>
              <a:rPr lang="de-DE" sz="2800" dirty="0"/>
              <a:t>There are often scheduling conflicts with several sessions being offered at the same time.</a:t>
            </a:r>
          </a:p>
          <a:p>
            <a:pPr marL="342900" indent="-342900">
              <a:spcBef>
                <a:spcPct val="20000"/>
              </a:spcBef>
              <a:buFontTx/>
              <a:buChar char="•"/>
            </a:pPr>
            <a:r>
              <a:rPr lang="de-DE" sz="2800" dirty="0"/>
              <a:t>One way to deal with this is to buy the online eConference</a:t>
            </a:r>
            <a:r>
              <a:rPr lang="de-DE" sz="2800" dirty="0" smtClean="0"/>
              <a:t>.</a:t>
            </a:r>
          </a:p>
          <a:p>
            <a:pPr marL="342900" indent="-342900">
              <a:spcBef>
                <a:spcPct val="20000"/>
              </a:spcBef>
              <a:buFontTx/>
              <a:buChar char="•"/>
            </a:pPr>
            <a:r>
              <a:rPr lang="en-US" sz="2800" dirty="0"/>
              <a:t>The special price of $99 is only offered to those who pre-order when registering for the conference – and an extra DVD recording for $</a:t>
            </a:r>
            <a:r>
              <a:rPr lang="en-US" sz="2800" dirty="0" smtClean="0"/>
              <a:t>30 (</a:t>
            </a:r>
            <a:r>
              <a:rPr lang="de-DE" sz="2000" dirty="0" smtClean="0">
                <a:hlinkClick r:id="rId6"/>
              </a:rPr>
              <a:t>http</a:t>
            </a:r>
            <a:r>
              <a:rPr lang="de-DE" sz="2000" dirty="0">
                <a:hlinkClick r:id="rId6"/>
              </a:rPr>
              <a:t>://</a:t>
            </a:r>
            <a:r>
              <a:rPr lang="de-DE" sz="2000" dirty="0" smtClean="0">
                <a:hlinkClick r:id="rId6"/>
              </a:rPr>
              <a:t>www.atanet.org/conf/2012/dvdrom.htm</a:t>
            </a:r>
            <a:r>
              <a:rPr lang="de-DE" sz="2000" dirty="0" smtClean="0"/>
              <a:t>)</a:t>
            </a:r>
            <a:endParaRPr lang="de-DE" sz="2000" dirty="0"/>
          </a:p>
          <a:p>
            <a:pPr marL="342900" indent="-342900">
              <a:spcBef>
                <a:spcPct val="20000"/>
              </a:spcBef>
              <a:buFontTx/>
              <a:buChar char="•"/>
            </a:pPr>
            <a:endParaRPr lang="de-DE" sz="2800" dirty="0"/>
          </a:p>
          <a:p>
            <a:pPr marL="342900" indent="-342900">
              <a:spcBef>
                <a:spcPct val="20000"/>
              </a:spcBef>
            </a:pPr>
            <a:endParaRPr lang="de-DE" sz="28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p:cNvSpPr>
            <a:spLocks noGrp="1"/>
          </p:cNvSpPr>
          <p:nvPr>
            <p:ph type="title"/>
          </p:nvPr>
        </p:nvSpPr>
        <p:spPr/>
        <p:txBody>
          <a:bodyPr/>
          <a:lstStyle/>
          <a:p>
            <a:r>
              <a:rPr lang="de-DE" smtClean="0"/>
              <a:t>Safety tips</a:t>
            </a:r>
            <a:endParaRPr lang="en-US" smtClean="0"/>
          </a:p>
        </p:txBody>
      </p:sp>
      <p:sp>
        <p:nvSpPr>
          <p:cNvPr id="90114" name="Content Placeholder 2"/>
          <p:cNvSpPr>
            <a:spLocks noGrp="1"/>
          </p:cNvSpPr>
          <p:nvPr>
            <p:ph idx="1"/>
          </p:nvPr>
        </p:nvSpPr>
        <p:spPr/>
        <p:txBody>
          <a:bodyPr/>
          <a:lstStyle/>
          <a:p>
            <a:r>
              <a:rPr lang="en-US" smtClean="0"/>
              <a:t>When people are at a conference they tend to act as if they are in a bubble and nothing bad can happen. This is not the case. One should behave at a conference in the same way as one would in a foreign country or even at home – with some caution.</a:t>
            </a:r>
          </a:p>
          <a:p>
            <a:r>
              <a:rPr lang="en-US" smtClean="0"/>
              <a:t>The fact is that hotels in general are public locations, and anyone can come in off the street and blend into the crowd.</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1"/>
          <p:cNvSpPr>
            <a:spLocks noGrp="1"/>
          </p:cNvSpPr>
          <p:nvPr>
            <p:ph type="title"/>
          </p:nvPr>
        </p:nvSpPr>
        <p:spPr/>
        <p:txBody>
          <a:bodyPr/>
          <a:lstStyle/>
          <a:p>
            <a:r>
              <a:rPr lang="de-DE" smtClean="0"/>
              <a:t>Safety tips</a:t>
            </a:r>
            <a:endParaRPr lang="en-US" smtClean="0"/>
          </a:p>
        </p:txBody>
      </p:sp>
      <p:sp>
        <p:nvSpPr>
          <p:cNvPr id="91138" name="Content Placeholder 2"/>
          <p:cNvSpPr>
            <a:spLocks noGrp="1"/>
          </p:cNvSpPr>
          <p:nvPr>
            <p:ph idx="1"/>
          </p:nvPr>
        </p:nvSpPr>
        <p:spPr/>
        <p:txBody>
          <a:bodyPr/>
          <a:lstStyle/>
          <a:p>
            <a:r>
              <a:rPr lang="de-DE" smtClean="0"/>
              <a:t>Do not leave your laptop or valuables unattended!!!!</a:t>
            </a:r>
            <a:endParaRPr lang="en-US" smtClean="0"/>
          </a:p>
          <a:p>
            <a:r>
              <a:rPr lang="en-US" smtClean="0"/>
              <a:t>Consider installing encryption on your laptop. The Language Technology Division recommends TrueCrypt to protect your data if your laptop is lost or stolen. (</a:t>
            </a:r>
            <a:r>
              <a:rPr lang="en-US" smtClean="0">
                <a:hlinkClick r:id="rId3"/>
              </a:rPr>
              <a:t>http://languagetechdivision.org/?s=truecrypt&amp;x=0&amp;y=0</a:t>
            </a:r>
            <a:r>
              <a:rPr lang="de-DE" smtClean="0">
                <a:hlinkClick r:id="rId3"/>
              </a:rPr>
              <a:t>)</a:t>
            </a:r>
            <a:endParaRPr lang="en-US" smtClean="0">
              <a:hlinkClick r:id="rId3"/>
            </a:endParaRPr>
          </a:p>
          <a:p>
            <a:endParaRPr lang="en-US"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p:txBody>
          <a:bodyPr/>
          <a:lstStyle/>
          <a:p>
            <a:r>
              <a:rPr lang="de-DE" smtClean="0"/>
              <a:t>Miscellaneous Tips</a:t>
            </a:r>
            <a:endParaRPr lang="en-US" smtClean="0"/>
          </a:p>
        </p:txBody>
      </p:sp>
      <p:sp>
        <p:nvSpPr>
          <p:cNvPr id="92162" name="Rectangle 3"/>
          <p:cNvSpPr>
            <a:spLocks noGrp="1" noChangeArrowheads="1"/>
          </p:cNvSpPr>
          <p:nvPr>
            <p:ph type="body" idx="1"/>
          </p:nvPr>
        </p:nvSpPr>
        <p:spPr/>
        <p:txBody>
          <a:bodyPr/>
          <a:lstStyle/>
          <a:p>
            <a:pPr>
              <a:lnSpc>
                <a:spcPct val="90000"/>
              </a:lnSpc>
            </a:pPr>
            <a:r>
              <a:rPr lang="en-US" sz="2800" smtClean="0">
                <a:cs typeface="Times New Roman" pitchFamily="18" charset="0"/>
              </a:rPr>
              <a:t>Be sure to fill out feedback forms on sessions. Prizes are also given out daily, and one of you could win a free conference registration for next year</a:t>
            </a:r>
            <a:r>
              <a:rPr lang="de-DE" sz="2800" smtClean="0">
                <a:cs typeface="Times New Roman" pitchFamily="18" charset="0"/>
              </a:rPr>
              <a:t>.</a:t>
            </a:r>
          </a:p>
          <a:p>
            <a:pPr>
              <a:lnSpc>
                <a:spcPct val="90000"/>
              </a:lnSpc>
            </a:pPr>
            <a:r>
              <a:rPr lang="en-US" sz="2800" smtClean="0">
                <a:cs typeface="Times New Roman" pitchFamily="18" charset="0"/>
              </a:rPr>
              <a:t>Carry as little as possible. Wear comfortable shoes and clothes</a:t>
            </a:r>
            <a:r>
              <a:rPr lang="de-DE" sz="2800" smtClean="0">
                <a:cs typeface="Times New Roman" pitchFamily="18" charset="0"/>
              </a:rPr>
              <a:t>.</a:t>
            </a:r>
          </a:p>
          <a:p>
            <a:pPr>
              <a:lnSpc>
                <a:spcPct val="90000"/>
              </a:lnSpc>
            </a:pPr>
            <a:r>
              <a:rPr lang="en-US" sz="2800" smtClean="0">
                <a:cs typeface="Times New Roman" pitchFamily="18" charset="0"/>
              </a:rPr>
              <a:t>When leaving a place in a hurry, check what you are grabbing! </a:t>
            </a:r>
            <a:endParaRPr lang="de-DE" sz="2800" smtClean="0">
              <a:cs typeface="Times New Roman" pitchFamily="18" charset="0"/>
            </a:endParaRPr>
          </a:p>
          <a:p>
            <a:pPr>
              <a:lnSpc>
                <a:spcPct val="90000"/>
              </a:lnSpc>
            </a:pPr>
            <a:r>
              <a:rPr lang="de-DE" sz="2800" smtClean="0">
                <a:cs typeface="Times New Roman" pitchFamily="18" charset="0"/>
              </a:rPr>
              <a:t>Take your name badge off when you leave the hotel.</a:t>
            </a:r>
            <a:endParaRPr lang="en-US" sz="2800"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ChangeArrowheads="1"/>
          </p:cNvSpPr>
          <p:nvPr>
            <p:ph type="title"/>
          </p:nvPr>
        </p:nvSpPr>
        <p:spPr/>
        <p:txBody>
          <a:bodyPr/>
          <a:lstStyle/>
          <a:p>
            <a:r>
              <a:rPr lang="de-DE" smtClean="0"/>
              <a:t>Miscellaneous Tips</a:t>
            </a:r>
            <a:endParaRPr lang="en-US" smtClean="0"/>
          </a:p>
        </p:txBody>
      </p:sp>
      <p:sp>
        <p:nvSpPr>
          <p:cNvPr id="93186" name="Rectangle 3"/>
          <p:cNvSpPr>
            <a:spLocks noGrp="1" noChangeArrowheads="1"/>
          </p:cNvSpPr>
          <p:nvPr>
            <p:ph type="body" idx="1"/>
          </p:nvPr>
        </p:nvSpPr>
        <p:spPr/>
        <p:txBody>
          <a:bodyPr/>
          <a:lstStyle/>
          <a:p>
            <a:r>
              <a:rPr lang="en-US" sz="2800" smtClean="0">
                <a:cs typeface="Times New Roman" pitchFamily="18" charset="0"/>
              </a:rPr>
              <a:t>This is not a language practice event</a:t>
            </a:r>
            <a:r>
              <a:rPr lang="de-DE" sz="2800" smtClean="0">
                <a:cs typeface="Times New Roman" pitchFamily="18" charset="0"/>
              </a:rPr>
              <a:t>.</a:t>
            </a:r>
            <a:r>
              <a:rPr lang="en-US" sz="2800" smtClean="0">
                <a:cs typeface="Times New Roman" pitchFamily="18" charset="0"/>
              </a:rPr>
              <a:t> When conversing</a:t>
            </a:r>
            <a:r>
              <a:rPr lang="de-DE" sz="2800" smtClean="0">
                <a:cs typeface="Times New Roman" pitchFamily="18" charset="0"/>
              </a:rPr>
              <a:t> with others outside your division</a:t>
            </a:r>
            <a:r>
              <a:rPr lang="en-US" sz="2800" smtClean="0">
                <a:cs typeface="Times New Roman" pitchFamily="18" charset="0"/>
              </a:rPr>
              <a:t>, pick the</a:t>
            </a:r>
            <a:r>
              <a:rPr lang="de-DE" sz="2800" smtClean="0">
                <a:cs typeface="Times New Roman" pitchFamily="18" charset="0"/>
              </a:rPr>
              <a:t> </a:t>
            </a:r>
            <a:r>
              <a:rPr lang="en-US" sz="2800" smtClean="0">
                <a:cs typeface="Times New Roman" pitchFamily="18" charset="0"/>
              </a:rPr>
              <a:t>Best Common Language</a:t>
            </a:r>
            <a:r>
              <a:rPr lang="de-DE" sz="2800" smtClean="0"/>
              <a:t>.</a:t>
            </a:r>
          </a:p>
          <a:p>
            <a:r>
              <a:rPr lang="en-US" sz="2800" smtClean="0">
                <a:cs typeface="Times New Roman" pitchFamily="18" charset="0"/>
              </a:rPr>
              <a:t>Don’t attend too many sessions – give yourself some down time to socialize or be a tourist</a:t>
            </a:r>
            <a:r>
              <a:rPr lang="en-US" sz="2800" smtClean="0"/>
              <a:t> </a:t>
            </a:r>
            <a:endParaRPr lang="de-DE" sz="2800" smtClean="0"/>
          </a:p>
          <a:p>
            <a:r>
              <a:rPr lang="en-US" sz="2800" smtClean="0">
                <a:cs typeface="Times New Roman" pitchFamily="18" charset="0"/>
              </a:rPr>
              <a:t>Make sure you drink plenty of liquids</a:t>
            </a:r>
            <a:r>
              <a:rPr lang="en-US" sz="2800" smtClean="0"/>
              <a:t> </a:t>
            </a:r>
            <a:endParaRPr lang="de-DE" sz="2800" smtClean="0"/>
          </a:p>
          <a:p>
            <a:r>
              <a:rPr lang="en-US" sz="2800" smtClean="0">
                <a:cs typeface="Times New Roman" pitchFamily="18" charset="0"/>
              </a:rPr>
              <a:t>Take lots of business cards with you everywhere</a:t>
            </a:r>
            <a:r>
              <a:rPr lang="en-US" sz="2800" smtClean="0"/>
              <a:t>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p:txBody>
          <a:bodyPr/>
          <a:lstStyle/>
          <a:p>
            <a:r>
              <a:rPr lang="de-DE" smtClean="0"/>
              <a:t>Miscellaneous Tips</a:t>
            </a:r>
            <a:endParaRPr lang="en-US" smtClean="0"/>
          </a:p>
        </p:txBody>
      </p:sp>
      <p:sp>
        <p:nvSpPr>
          <p:cNvPr id="94210" name="Rectangle 3"/>
          <p:cNvSpPr>
            <a:spLocks noGrp="1" noChangeArrowheads="1"/>
          </p:cNvSpPr>
          <p:nvPr>
            <p:ph type="body" idx="1"/>
          </p:nvPr>
        </p:nvSpPr>
        <p:spPr/>
        <p:txBody>
          <a:bodyPr/>
          <a:lstStyle/>
          <a:p>
            <a:r>
              <a:rPr lang="en-US" smtClean="0">
                <a:cs typeface="Times New Roman" pitchFamily="18" charset="0"/>
              </a:rPr>
              <a:t>Some </a:t>
            </a:r>
            <a:r>
              <a:rPr lang="de-DE" smtClean="0">
                <a:cs typeface="Times New Roman" pitchFamily="18" charset="0"/>
              </a:rPr>
              <a:t>attendees stay </a:t>
            </a:r>
            <a:r>
              <a:rPr lang="en-US" smtClean="0">
                <a:cs typeface="Times New Roman" pitchFamily="18" charset="0"/>
              </a:rPr>
              <a:t>at other hotels for cost reasons. Staying in the conference hotel is more practical and increases your </a:t>
            </a:r>
            <a:r>
              <a:rPr lang="de-DE" smtClean="0">
                <a:cs typeface="Times New Roman" pitchFamily="18" charset="0"/>
              </a:rPr>
              <a:t>networking </a:t>
            </a:r>
            <a:r>
              <a:rPr lang="en-US" smtClean="0">
                <a:cs typeface="Times New Roman" pitchFamily="18" charset="0"/>
              </a:rPr>
              <a:t>opportunities. </a:t>
            </a:r>
            <a:r>
              <a:rPr lang="de-DE" smtClean="0">
                <a:cs typeface="Times New Roman" pitchFamily="18" charset="0"/>
              </a:rPr>
              <a:t>It</a:t>
            </a:r>
            <a:r>
              <a:rPr lang="de-DE" smtClean="0"/>
              <a:t>'</a:t>
            </a:r>
            <a:r>
              <a:rPr lang="de-DE" smtClean="0">
                <a:cs typeface="Times New Roman" pitchFamily="18" charset="0"/>
              </a:rPr>
              <a:t>s also nice to run up to the room for a quick break. </a:t>
            </a:r>
            <a:r>
              <a:rPr lang="en-US" smtClean="0">
                <a:cs typeface="Times New Roman" pitchFamily="18" charset="0"/>
              </a:rPr>
              <a:t>One solution</a:t>
            </a:r>
            <a:r>
              <a:rPr lang="de-DE" smtClean="0">
                <a:cs typeface="Times New Roman" pitchFamily="18" charset="0"/>
              </a:rPr>
              <a:t> is</a:t>
            </a:r>
            <a:r>
              <a:rPr lang="en-US" smtClean="0">
                <a:cs typeface="Times New Roman" pitchFamily="18" charset="0"/>
              </a:rPr>
              <a:t> to locate a potential roommate </a:t>
            </a:r>
            <a:r>
              <a:rPr lang="de-DE" smtClean="0">
                <a:cs typeface="Times New Roman" pitchFamily="18" charset="0"/>
              </a:rPr>
              <a:t>through ATA</a:t>
            </a:r>
            <a:r>
              <a:rPr lang="de-DE" smtClean="0"/>
              <a:t>'</a:t>
            </a:r>
            <a:r>
              <a:rPr lang="de-DE" smtClean="0">
                <a:cs typeface="Times New Roman" pitchFamily="18" charset="0"/>
              </a:rPr>
              <a:t>s Roommate Referral Blog (http://www.ataroommates-sandiego.blogspot.com/)</a:t>
            </a:r>
            <a:r>
              <a:rPr lang="en-US" smtClean="0">
                <a:cs typeface="Times New Roman" pitchFamily="18" charset="0"/>
              </a:rPr>
              <a:t>.</a:t>
            </a:r>
            <a:endParaRPr lang="en-US"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title"/>
          </p:nvPr>
        </p:nvSpPr>
        <p:spPr/>
        <p:txBody>
          <a:bodyPr/>
          <a:lstStyle/>
          <a:p>
            <a:r>
              <a:rPr lang="de-DE" dirty="0" smtClean="0"/>
              <a:t>Miscellaneous Tips</a:t>
            </a:r>
            <a:endParaRPr lang="en-US" dirty="0" smtClean="0"/>
          </a:p>
        </p:txBody>
      </p:sp>
      <p:sp>
        <p:nvSpPr>
          <p:cNvPr id="95234" name="Rectangle 3"/>
          <p:cNvSpPr>
            <a:spLocks noGrp="1" noChangeArrowheads="1"/>
          </p:cNvSpPr>
          <p:nvPr>
            <p:ph type="body" idx="1"/>
          </p:nvPr>
        </p:nvSpPr>
        <p:spPr/>
        <p:txBody>
          <a:bodyPr/>
          <a:lstStyle/>
          <a:p>
            <a:r>
              <a:rPr lang="en-US" sz="2800" dirty="0" smtClean="0">
                <a:cs typeface="Times New Roman" pitchFamily="18" charset="0"/>
              </a:rPr>
              <a:t>Except for a very few invited speakers who are not members of the ATA, all the people you will see making presentations and moderating forums are </a:t>
            </a:r>
            <a:r>
              <a:rPr lang="en-US" sz="2800" u="sng" dirty="0" smtClean="0">
                <a:cs typeface="Times New Roman" pitchFamily="18" charset="0"/>
              </a:rPr>
              <a:t>volunteers</a:t>
            </a:r>
            <a:r>
              <a:rPr lang="en-US" sz="2800" dirty="0" smtClean="0">
                <a:cs typeface="Times New Roman" pitchFamily="18" charset="0"/>
              </a:rPr>
              <a:t>. If you like what you hear or see, please tell them. If you don</a:t>
            </a:r>
            <a:r>
              <a:rPr lang="de-DE" sz="2800" dirty="0" smtClean="0"/>
              <a:t>'</a:t>
            </a:r>
            <a:r>
              <a:rPr lang="en-US" sz="2800" dirty="0" smtClean="0">
                <a:cs typeface="Times New Roman" pitchFamily="18" charset="0"/>
              </a:rPr>
              <a:t>t, be constructive with your comments – not cruel.</a:t>
            </a:r>
            <a:endParaRPr lang="de-DE" sz="2800" dirty="0"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Miscellaneous Tips</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881748" y="1600200"/>
            <a:ext cx="3380503" cy="4525963"/>
          </a:xfrm>
        </p:spPr>
      </p:pic>
    </p:spTree>
    <p:extLst>
      <p:ext uri="{BB962C8B-B14F-4D97-AF65-F5344CB8AC3E}">
        <p14:creationId xmlns:p14="http://schemas.microsoft.com/office/powerpoint/2010/main" val="163453344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Miscellaneous Tips</a:t>
            </a:r>
            <a:endParaRPr lang="en-US" dirty="0"/>
          </a:p>
        </p:txBody>
      </p:sp>
      <p:sp>
        <p:nvSpPr>
          <p:cNvPr id="3" name="Content Placeholder 2"/>
          <p:cNvSpPr>
            <a:spLocks noGrp="1"/>
          </p:cNvSpPr>
          <p:nvPr>
            <p:ph idx="1"/>
          </p:nvPr>
        </p:nvSpPr>
        <p:spPr/>
        <p:txBody>
          <a:bodyPr/>
          <a:lstStyle/>
          <a:p>
            <a:r>
              <a:rPr lang="de-DE" dirty="0">
                <a:cs typeface="Times New Roman" pitchFamily="18" charset="0"/>
              </a:rPr>
              <a:t>D</a:t>
            </a:r>
            <a:r>
              <a:rPr lang="en-US" dirty="0">
                <a:cs typeface="Times New Roman" pitchFamily="18" charset="0"/>
              </a:rPr>
              <a:t>o</a:t>
            </a:r>
            <a:r>
              <a:rPr lang="de-DE" dirty="0">
                <a:cs typeface="Times New Roman" pitchFamily="18" charset="0"/>
              </a:rPr>
              <a:t> not</a:t>
            </a:r>
            <a:r>
              <a:rPr lang="en-US" dirty="0">
                <a:cs typeface="Times New Roman" pitchFamily="18" charset="0"/>
              </a:rPr>
              <a:t> completely wear yourself out so that you do</a:t>
            </a:r>
            <a:r>
              <a:rPr lang="de-DE" dirty="0">
                <a:cs typeface="Times New Roman" pitchFamily="18" charset="0"/>
              </a:rPr>
              <a:t> not</a:t>
            </a:r>
            <a:r>
              <a:rPr lang="en-US" dirty="0">
                <a:cs typeface="Times New Roman" pitchFamily="18" charset="0"/>
              </a:rPr>
              <a:t> enjoy the sessions – pace yourself to better enjoy the entire conference experience</a:t>
            </a:r>
            <a:r>
              <a:rPr lang="de-DE" dirty="0">
                <a:cs typeface="Times New Roman" pitchFamily="18" charset="0"/>
              </a:rPr>
              <a:t>.</a:t>
            </a:r>
          </a:p>
          <a:p>
            <a:r>
              <a:rPr lang="de-DE" dirty="0">
                <a:cs typeface="Times New Roman" pitchFamily="18" charset="0"/>
              </a:rPr>
              <a:t>Enjoy yourself – this is the highlight of the year for </a:t>
            </a:r>
            <a:r>
              <a:rPr lang="de-DE" dirty="0" smtClean="0">
                <a:cs typeface="Times New Roman" pitchFamily="18" charset="0"/>
              </a:rPr>
              <a:t>many</a:t>
            </a:r>
            <a:endParaRPr lang="en-US" dirty="0"/>
          </a:p>
        </p:txBody>
      </p:sp>
    </p:spTree>
    <p:extLst>
      <p:ext uri="{BB962C8B-B14F-4D97-AF65-F5344CB8AC3E}">
        <p14:creationId xmlns:p14="http://schemas.microsoft.com/office/powerpoint/2010/main" val="176672806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Title 1"/>
          <p:cNvSpPr>
            <a:spLocks noGrp="1"/>
          </p:cNvSpPr>
          <p:nvPr>
            <p:ph type="title"/>
          </p:nvPr>
        </p:nvSpPr>
        <p:spPr>
          <a:xfrm>
            <a:off x="990600" y="1981200"/>
            <a:ext cx="7772400" cy="1143000"/>
          </a:xfrm>
        </p:spPr>
        <p:txBody>
          <a:bodyPr/>
          <a:lstStyle/>
          <a:p>
            <a:r>
              <a:rPr lang="de-DE" smtClean="0"/>
              <a:t>Thank you!</a:t>
            </a:r>
            <a:br>
              <a:rPr lang="de-DE" smtClean="0"/>
            </a:br>
            <a:r>
              <a:rPr lang="de-DE" smtClean="0"/>
              <a:t/>
            </a:r>
            <a:br>
              <a:rPr lang="de-DE" smtClean="0"/>
            </a:br>
            <a:r>
              <a:rPr lang="de-DE" smtClean="0"/>
              <a:t>Any questions?</a:t>
            </a:r>
            <a:endParaRPr lang="en-US" smtClean="0"/>
          </a:p>
        </p:txBody>
      </p:sp>
      <p:grpSp>
        <p:nvGrpSpPr>
          <p:cNvPr id="96259" name="Group 4"/>
          <p:cNvGrpSpPr>
            <a:grpSpLocks/>
          </p:cNvGrpSpPr>
          <p:nvPr/>
        </p:nvGrpSpPr>
        <p:grpSpPr bwMode="auto">
          <a:xfrm>
            <a:off x="5803900" y="5715000"/>
            <a:ext cx="2771775" cy="977900"/>
            <a:chOff x="3167" y="3483"/>
            <a:chExt cx="1746" cy="616"/>
          </a:xfrm>
        </p:grpSpPr>
        <p:pic>
          <p:nvPicPr>
            <p:cNvPr id="96260" name="Picture 3" descr="ATA logo pms 648.eps"/>
            <p:cNvPicPr>
              <a:picLocks noChangeAspect="1"/>
            </p:cNvPicPr>
            <p:nvPr/>
          </p:nvPicPr>
          <p:blipFill>
            <a:blip r:embed="rId3"/>
            <a:srcRect/>
            <a:stretch>
              <a:fillRect/>
            </a:stretch>
          </p:blipFill>
          <p:spPr bwMode="auto">
            <a:xfrm>
              <a:off x="3282" y="3483"/>
              <a:ext cx="482" cy="197"/>
            </a:xfrm>
            <a:prstGeom prst="rect">
              <a:avLst/>
            </a:prstGeom>
            <a:noFill/>
            <a:ln w="9525">
              <a:noFill/>
              <a:miter lim="800000"/>
              <a:headEnd/>
              <a:tailEnd/>
            </a:ln>
          </p:spPr>
        </p:pic>
        <p:pic>
          <p:nvPicPr>
            <p:cNvPr id="96261" name="Picture 7" descr="ATA Logo Type copy.tif"/>
            <p:cNvPicPr>
              <a:picLocks noChangeAspect="1"/>
            </p:cNvPicPr>
            <p:nvPr/>
          </p:nvPicPr>
          <p:blipFill>
            <a:blip r:embed="rId4"/>
            <a:srcRect/>
            <a:stretch>
              <a:fillRect/>
            </a:stretch>
          </p:blipFill>
          <p:spPr bwMode="auto">
            <a:xfrm>
              <a:off x="3167" y="3680"/>
              <a:ext cx="1746" cy="419"/>
            </a:xfrm>
            <a:prstGeom prst="rect">
              <a:avLst/>
            </a:prstGeom>
            <a:noFill/>
            <a:ln w="9525">
              <a:noFill/>
              <a:miter lim="800000"/>
              <a:headEnd/>
              <a:tailEnd/>
            </a:ln>
          </p:spPr>
        </p:pic>
      </p:grpSp>
      <p:pic>
        <p:nvPicPr>
          <p:cNvPr id="96262" name="Picture 1" descr="inversGlobe-ReflexBlueCROP.jpg"/>
          <p:cNvPicPr>
            <a:picLocks noChangeAspect="1"/>
          </p:cNvPicPr>
          <p:nvPr/>
        </p:nvPicPr>
        <p:blipFill>
          <a:blip r:embed="rId5"/>
          <a:srcRect/>
          <a:stretch>
            <a:fillRect/>
          </a:stretch>
        </p:blipFill>
        <p:spPr bwMode="auto">
          <a:xfrm>
            <a:off x="0" y="5167313"/>
            <a:ext cx="2133600" cy="16906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ataWebinar_PowerPoint_template">
  <a:themeElements>
    <a:clrScheme name="ataWebinar_template_PowerPoin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taWebinar_template_PowerPoin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taWebinar_template_PowerPoin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taWebinar_template_PowerPoin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taWebinar_template_PowerPoin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taWebinar_template_PowerPoin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taWebinar_template_PowerPoin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taWebinar_template_PowerPoin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taWebinar_template_PowerPoin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taWebinar_template_PowerPoin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taWebinar_template_PowerPoin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taWebinar_template_PowerPoin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taWebinar_template_PowerPoin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taWebinar_template_PowerPoin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ataWebinar_PowerPoint_template</Template>
  <TotalTime>404</TotalTime>
  <Words>1837</Words>
  <Application>Microsoft Office PowerPoint</Application>
  <PresentationFormat>On-screen Show (4:3)</PresentationFormat>
  <Paragraphs>173</Paragraphs>
  <Slides>46</Slides>
  <Notes>44</Notes>
  <HiddenSlides>0</HiddenSlides>
  <MMClips>0</MMClips>
  <ScaleCrop>false</ScaleCrop>
  <HeadingPairs>
    <vt:vector size="4" baseType="variant">
      <vt:variant>
        <vt:lpstr>Theme</vt:lpstr>
      </vt:variant>
      <vt:variant>
        <vt:i4>3</vt:i4>
      </vt:variant>
      <vt:variant>
        <vt:lpstr>Slide Titles</vt:lpstr>
      </vt:variant>
      <vt:variant>
        <vt:i4>46</vt:i4>
      </vt:variant>
    </vt:vector>
  </HeadingPairs>
  <TitlesOfParts>
    <vt:vector size="49" baseType="lpstr">
      <vt:lpstr>ataWebinar_PowerPoint_template</vt:lpstr>
      <vt:lpstr>Custom Design</vt:lpstr>
      <vt:lpstr>1_Custom Design</vt:lpstr>
      <vt:lpstr>PowerPoint Presentation</vt:lpstr>
      <vt:lpstr>Must-Haves for the Conference</vt:lpstr>
      <vt:lpstr>The ATA 53rd Annual Conference Mobile App</vt:lpstr>
      <vt:lpstr>The ATA 53rd Annual Conference Mobile App</vt:lpstr>
      <vt:lpstr>The ATA 53rd Annual Conference Mobile App</vt:lpstr>
      <vt:lpstr>The ATA 53rd Annual Conference Mobile App</vt:lpstr>
      <vt:lpstr>The ATA 53rd Annual Conference Mobile App</vt:lpstr>
      <vt:lpstr>Anatomy of a Name Badge</vt:lpstr>
      <vt:lpstr>Anatomy of a Name Badge</vt:lpstr>
      <vt:lpstr>PowerPoint Presentation</vt:lpstr>
      <vt:lpstr>Hospitality Desk</vt:lpstr>
      <vt:lpstr>Plan your day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Exhibit Hall</vt:lpstr>
      <vt:lpstr>The Exhibit Hall</vt:lpstr>
      <vt:lpstr>The Exhibit Hall</vt:lpstr>
      <vt:lpstr>Networking</vt:lpstr>
      <vt:lpstr>Networking</vt:lpstr>
      <vt:lpstr>Networking</vt:lpstr>
      <vt:lpstr>Networking</vt:lpstr>
      <vt:lpstr>PowerPoint Presentation</vt:lpstr>
      <vt:lpstr>PowerPoint Presentation</vt:lpstr>
      <vt:lpstr>PowerPoint Presentation</vt:lpstr>
      <vt:lpstr>PowerPoint Presentation</vt:lpstr>
      <vt:lpstr>PowerPoint Presentation</vt:lpstr>
      <vt:lpstr>Non-Session Events</vt:lpstr>
      <vt:lpstr>Message Board</vt:lpstr>
      <vt:lpstr>PowerPoint Presentation</vt:lpstr>
      <vt:lpstr>Safety tips</vt:lpstr>
      <vt:lpstr>Safety tips</vt:lpstr>
      <vt:lpstr>Miscellaneous Tips</vt:lpstr>
      <vt:lpstr>Miscellaneous Tips</vt:lpstr>
      <vt:lpstr>Miscellaneous Tips</vt:lpstr>
      <vt:lpstr>Miscellaneous Tips</vt:lpstr>
      <vt:lpstr>Miscellaneous Tips</vt:lpstr>
      <vt:lpstr>Miscellaneous Tips</vt:lpstr>
      <vt:lpstr>Thank you!  Any 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Jill Sommer</dc:creator>
  <cp:lastModifiedBy>Jill</cp:lastModifiedBy>
  <cp:revision>77</cp:revision>
  <dcterms:created xsi:type="dcterms:W3CDTF">2012-08-31T17:41:38Z</dcterms:created>
  <dcterms:modified xsi:type="dcterms:W3CDTF">2012-10-25T17:41:01Z</dcterms:modified>
</cp:coreProperties>
</file>